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373" r:id="rId3"/>
    <p:sldId id="401" r:id="rId4"/>
    <p:sldId id="429" r:id="rId5"/>
    <p:sldId id="367" r:id="rId6"/>
    <p:sldId id="402" r:id="rId7"/>
    <p:sldId id="403" r:id="rId8"/>
    <p:sldId id="405" r:id="rId9"/>
    <p:sldId id="406" r:id="rId10"/>
    <p:sldId id="384" r:id="rId11"/>
    <p:sldId id="409" r:id="rId12"/>
    <p:sldId id="410" r:id="rId13"/>
    <p:sldId id="411" r:id="rId14"/>
    <p:sldId id="412" r:id="rId15"/>
    <p:sldId id="415" r:id="rId16"/>
    <p:sldId id="257" r:id="rId17"/>
    <p:sldId id="385" r:id="rId18"/>
    <p:sldId id="413" r:id="rId19"/>
    <p:sldId id="258" r:id="rId20"/>
    <p:sldId id="287" r:id="rId21"/>
    <p:sldId id="386" r:id="rId22"/>
    <p:sldId id="430" r:id="rId23"/>
    <p:sldId id="259" r:id="rId24"/>
    <p:sldId id="387" r:id="rId25"/>
    <p:sldId id="389" r:id="rId26"/>
    <p:sldId id="420" r:id="rId27"/>
    <p:sldId id="418" r:id="rId28"/>
    <p:sldId id="431" r:id="rId29"/>
    <p:sldId id="432" r:id="rId30"/>
    <p:sldId id="281" r:id="rId31"/>
    <p:sldId id="433" r:id="rId32"/>
    <p:sldId id="375" r:id="rId33"/>
    <p:sldId id="421" r:id="rId34"/>
    <p:sldId id="428" r:id="rId35"/>
    <p:sldId id="341" r:id="rId36"/>
    <p:sldId id="282" r:id="rId37"/>
    <p:sldId id="284" r:id="rId38"/>
    <p:sldId id="414" r:id="rId39"/>
    <p:sldId id="416" r:id="rId40"/>
    <p:sldId id="293" r:id="rId41"/>
    <p:sldId id="288" r:id="rId42"/>
    <p:sldId id="283" r:id="rId43"/>
    <p:sldId id="285" r:id="rId44"/>
    <p:sldId id="286" r:id="rId45"/>
    <p:sldId id="342" r:id="rId46"/>
    <p:sldId id="364" r:id="rId47"/>
    <p:sldId id="343" r:id="rId48"/>
    <p:sldId id="390" r:id="rId49"/>
    <p:sldId id="344" r:id="rId50"/>
    <p:sldId id="391" r:id="rId51"/>
    <p:sldId id="392" r:id="rId52"/>
    <p:sldId id="393" r:id="rId53"/>
    <p:sldId id="434" r:id="rId54"/>
    <p:sldId id="345" r:id="rId55"/>
    <p:sldId id="394" r:id="rId56"/>
    <p:sldId id="346" r:id="rId57"/>
    <p:sldId id="395" r:id="rId58"/>
    <p:sldId id="347" r:id="rId59"/>
    <p:sldId id="349" r:id="rId60"/>
    <p:sldId id="348" r:id="rId61"/>
    <p:sldId id="350" r:id="rId62"/>
    <p:sldId id="435" r:id="rId63"/>
    <p:sldId id="436" r:id="rId64"/>
    <p:sldId id="353" r:id="rId65"/>
    <p:sldId id="365" r:id="rId66"/>
    <p:sldId id="351" r:id="rId67"/>
    <p:sldId id="407" r:id="rId68"/>
    <p:sldId id="290" r:id="rId69"/>
    <p:sldId id="292" r:id="rId70"/>
    <p:sldId id="291" r:id="rId71"/>
    <p:sldId id="368" r:id="rId72"/>
    <p:sldId id="371" r:id="rId73"/>
    <p:sldId id="369" r:id="rId74"/>
    <p:sldId id="294" r:id="rId75"/>
    <p:sldId id="295" r:id="rId76"/>
    <p:sldId id="296" r:id="rId77"/>
    <p:sldId id="354" r:id="rId78"/>
    <p:sldId id="355" r:id="rId79"/>
    <p:sldId id="376" r:id="rId80"/>
    <p:sldId id="380" r:id="rId81"/>
    <p:sldId id="377" r:id="rId82"/>
    <p:sldId id="383" r:id="rId83"/>
    <p:sldId id="374" r:id="rId84"/>
    <p:sldId id="424" r:id="rId85"/>
    <p:sldId id="437" r:id="rId86"/>
    <p:sldId id="423" r:id="rId87"/>
    <p:sldId id="297" r:id="rId88"/>
    <p:sldId id="426" r:id="rId89"/>
    <p:sldId id="425" r:id="rId90"/>
    <p:sldId id="357" r:id="rId91"/>
    <p:sldId id="358" r:id="rId92"/>
    <p:sldId id="422" r:id="rId93"/>
    <p:sldId id="359" r:id="rId94"/>
    <p:sldId id="360" r:id="rId95"/>
    <p:sldId id="361" r:id="rId96"/>
    <p:sldId id="362" r:id="rId97"/>
    <p:sldId id="363" r:id="rId98"/>
    <p:sldId id="298" r:id="rId99"/>
    <p:sldId id="299" r:id="rId100"/>
    <p:sldId id="300" r:id="rId101"/>
    <p:sldId id="396" r:id="rId102"/>
    <p:sldId id="397" r:id="rId103"/>
    <p:sldId id="400" r:id="rId104"/>
    <p:sldId id="398" r:id="rId105"/>
  </p:sldIdLst>
  <p:sldSz cx="12192000" cy="6858000"/>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5"/>
    <a:srgbClr val="FFFFFF"/>
    <a:srgbClr val="000099"/>
    <a:srgbClr val="FFFFE5"/>
    <a:srgbClr val="F2D87A"/>
    <a:srgbClr val="FF0000"/>
    <a:srgbClr val="FFFFE1"/>
    <a:srgbClr val="FFFFB3"/>
    <a:srgbClr val="F29C9C"/>
    <a:srgbClr val="E3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95" autoAdjust="0"/>
  </p:normalViewPr>
  <p:slideViewPr>
    <p:cSldViewPr>
      <p:cViewPr varScale="1">
        <p:scale>
          <a:sx n="83" d="100"/>
          <a:sy n="83" d="100"/>
        </p:scale>
        <p:origin x="658"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89791F81-A306-4357-BF4B-4E0D34E35A8E}" type="datetimeFigureOut">
              <a:rPr lang="it-IT"/>
              <a:pPr>
                <a:defRPr/>
              </a:pPr>
              <a:t>15/12/2021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A94E13-1042-4778-9DE4-11E91A77A3EE}" type="slidenum">
              <a:rPr lang="it-IT" altLang="it-IT"/>
              <a:pPr>
                <a:defRPr/>
              </a:pPr>
              <a:t>‹N›</a:t>
            </a:fld>
            <a:endParaRPr lang="it-IT" altLang="it-IT"/>
          </a:p>
        </p:txBody>
      </p:sp>
    </p:spTree>
    <p:extLst>
      <p:ext uri="{BB962C8B-B14F-4D97-AF65-F5344CB8AC3E}">
        <p14:creationId xmlns:p14="http://schemas.microsoft.com/office/powerpoint/2010/main" val="16305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a:t>Aggiornato al 15 </a:t>
            </a:r>
            <a:r>
              <a:rPr lang="it-IT" altLang="it-IT" dirty="0" err="1"/>
              <a:t>ott</a:t>
            </a:r>
            <a:r>
              <a:rPr lang="it-IT" altLang="it-IT" dirty="0"/>
              <a:t> 2019</a:t>
            </a:r>
          </a:p>
        </p:txBody>
      </p:sp>
      <p:sp>
        <p:nvSpPr>
          <p:cNvPr id="41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D110C-C476-417C-AA1A-8007F79BAE00}" type="slidenum">
              <a:rPr lang="it-IT" altLang="it-IT" smtClean="0"/>
              <a:pPr/>
              <a:t>1</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Lle espressioni della legge della Giungla</a:t>
            </a:r>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0FD5CC-CC71-4D9E-9F67-E952A5BE3F17}" type="slidenum">
              <a:rPr lang="it-IT" altLang="it-IT" smtClean="0"/>
              <a:pPr/>
              <a:t>48</a:t>
            </a:fld>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Lle espressioni della legge della Giungla</a:t>
            </a:r>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88A78F-73CB-40C4-B56C-2BF1E3BFAC53}" type="slidenum">
              <a:rPr lang="it-IT" altLang="it-IT" smtClean="0"/>
              <a:pPr/>
              <a:t>50</a:t>
            </a:fld>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32A94E13-1042-4778-9DE4-11E91A77A3EE}" type="slidenum">
              <a:rPr lang="it-IT" altLang="it-IT" smtClean="0"/>
              <a:pPr>
                <a:defRPr/>
              </a:pPr>
              <a:t>62</a:t>
            </a:fld>
            <a:endParaRPr lang="it-IT" altLang="it-IT"/>
          </a:p>
        </p:txBody>
      </p:sp>
    </p:spTree>
    <p:extLst>
      <p:ext uri="{BB962C8B-B14F-4D97-AF65-F5344CB8AC3E}">
        <p14:creationId xmlns:p14="http://schemas.microsoft.com/office/powerpoint/2010/main" val="230881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La</a:t>
            </a:r>
            <a:r>
              <a:rPr lang="it-IT" altLang="it-IT" baseline="0" dirty="0"/>
              <a:t> Maggioranza ha sempre RAGIONE ?</a:t>
            </a:r>
            <a:endParaRPr lang="it-IT" altLang="it-IT" dirty="0"/>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04BE0F-355B-4789-BC9C-FDAC9CE29CB0}" type="slidenum">
              <a:rPr lang="it-IT" altLang="it-IT" smtClean="0"/>
              <a:pPr/>
              <a:t>65</a:t>
            </a:fld>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17629F-42FE-4E74-8F0A-8FED2208553D}" type="slidenum">
              <a:rPr lang="it-IT" altLang="it-IT" smtClean="0"/>
              <a:pPr/>
              <a:t>78</a:t>
            </a:fld>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Come si fa a stabilire l’ora e il secondo esatto in cui l’embrione è vita umana?</a:t>
            </a:r>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C895B5-6061-4811-AE93-463AE74CA3A3}" type="slidenum">
              <a:rPr lang="it-IT" altLang="it-IT" smtClean="0"/>
              <a:pPr/>
              <a:t>79</a:t>
            </a:fld>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uno stato democratico</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86</a:t>
            </a:fld>
            <a:endParaRPr lang="it-IT" altLang="it-IT"/>
          </a:p>
        </p:txBody>
      </p:sp>
    </p:spTree>
    <p:extLst>
      <p:ext uri="{BB962C8B-B14F-4D97-AF65-F5344CB8AC3E}">
        <p14:creationId xmlns:p14="http://schemas.microsoft.com/office/powerpoint/2010/main" val="336162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Soggettivo</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3</a:t>
            </a:fld>
            <a:endParaRPr lang="it-IT" altLang="it-IT"/>
          </a:p>
        </p:txBody>
      </p:sp>
    </p:spTree>
    <p:extLst>
      <p:ext uri="{BB962C8B-B14F-4D97-AF65-F5344CB8AC3E}">
        <p14:creationId xmlns:p14="http://schemas.microsoft.com/office/powerpoint/2010/main" val="125935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ETICA</a:t>
            </a:r>
          </a:p>
        </p:txBody>
      </p:sp>
      <p:sp>
        <p:nvSpPr>
          <p:cNvPr id="4" name="Segnaposto numero diapositiva 3"/>
          <p:cNvSpPr>
            <a:spLocks noGrp="1"/>
          </p:cNvSpPr>
          <p:nvPr>
            <p:ph type="sldNum" sz="quarter" idx="5"/>
          </p:nvPr>
        </p:nvSpPr>
        <p:spPr/>
        <p:txBody>
          <a:bodyPr/>
          <a:lstStyle/>
          <a:p>
            <a:pPr>
              <a:defRPr/>
            </a:pPr>
            <a:fld id="{32A94E13-1042-4778-9DE4-11E91A77A3EE}" type="slidenum">
              <a:rPr lang="it-IT" altLang="it-IT" smtClean="0"/>
              <a:pPr>
                <a:defRPr/>
              </a:pPr>
              <a:t>4</a:t>
            </a:fld>
            <a:endParaRPr lang="it-IT" altLang="it-IT"/>
          </a:p>
        </p:txBody>
      </p:sp>
    </p:spTree>
    <p:extLst>
      <p:ext uri="{BB962C8B-B14F-4D97-AF65-F5344CB8AC3E}">
        <p14:creationId xmlns:p14="http://schemas.microsoft.com/office/powerpoint/2010/main" val="247813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https://www.youtube.com/watch?v=OWsfCjUy94k </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15</a:t>
            </a:fld>
            <a:endParaRPr lang="it-IT" altLang="it-IT"/>
          </a:p>
        </p:txBody>
      </p:sp>
    </p:spTree>
    <p:extLst>
      <p:ext uri="{BB962C8B-B14F-4D97-AF65-F5344CB8AC3E}">
        <p14:creationId xmlns:p14="http://schemas.microsoft.com/office/powerpoint/2010/main" val="187171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Chi per un bel stipendio non ha problemi uccidere un condannato a morte</a:t>
            </a:r>
          </a:p>
        </p:txBody>
      </p:sp>
      <p:sp>
        <p:nvSpPr>
          <p:cNvPr id="4" name="Segnaposto numero diapositiva 3"/>
          <p:cNvSpPr>
            <a:spLocks noGrp="1"/>
          </p:cNvSpPr>
          <p:nvPr>
            <p:ph type="sldNum" sz="quarter" idx="5"/>
          </p:nvPr>
        </p:nvSpPr>
        <p:spPr/>
        <p:txBody>
          <a:bodyPr/>
          <a:lstStyle/>
          <a:p>
            <a:pPr>
              <a:defRPr/>
            </a:pPr>
            <a:fld id="{32A94E13-1042-4778-9DE4-11E91A77A3EE}" type="slidenum">
              <a:rPr lang="it-IT" altLang="it-IT" smtClean="0"/>
              <a:pPr>
                <a:defRPr/>
              </a:pPr>
              <a:t>29</a:t>
            </a:fld>
            <a:endParaRPr lang="it-IT" altLang="it-IT"/>
          </a:p>
        </p:txBody>
      </p:sp>
    </p:spTree>
    <p:extLst>
      <p:ext uri="{BB962C8B-B14F-4D97-AF65-F5344CB8AC3E}">
        <p14:creationId xmlns:p14="http://schemas.microsoft.com/office/powerpoint/2010/main" val="272828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Il senso della vita</a:t>
            </a:r>
          </a:p>
          <a:p>
            <a:r>
              <a:rPr lang="it-IT" altLang="it-IT"/>
              <a:t>Nel dialogo e nella condivisione</a:t>
            </a:r>
          </a:p>
          <a:p>
            <a:r>
              <a:rPr lang="it-IT" altLang="it-IT"/>
              <a:t>Condivisione è un aspetto dell’amore</a:t>
            </a:r>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EE6B27-0462-484E-B070-72A85C0C2E3C}" type="slidenum">
              <a:rPr lang="it-IT" altLang="it-IT" smtClean="0"/>
              <a:pPr/>
              <a:t>32</a:t>
            </a:fld>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Immagina le cose che si potrebbero fare solo se si condivide insieme</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33</a:t>
            </a:fld>
            <a:endParaRPr lang="it-IT" altLang="it-IT"/>
          </a:p>
        </p:txBody>
      </p:sp>
    </p:spTree>
    <p:extLst>
      <p:ext uri="{BB962C8B-B14F-4D97-AF65-F5344CB8AC3E}">
        <p14:creationId xmlns:p14="http://schemas.microsoft.com/office/powerpoint/2010/main" val="233593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Immagina le cose che si potrebbero fare solo se si condivide insieme</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34</a:t>
            </a:fld>
            <a:endParaRPr lang="it-IT" altLang="it-IT"/>
          </a:p>
        </p:txBody>
      </p:sp>
    </p:spTree>
    <p:extLst>
      <p:ext uri="{BB962C8B-B14F-4D97-AF65-F5344CB8AC3E}">
        <p14:creationId xmlns:p14="http://schemas.microsoft.com/office/powerpoint/2010/main" val="72549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sentimento di colpa nasce solo da quello che noi consideriamo importante al di fuori di noi</a:t>
            </a:r>
          </a:p>
        </p:txBody>
      </p:sp>
      <p:sp>
        <p:nvSpPr>
          <p:cNvPr id="4" name="Segnaposto numero diapositiva 3"/>
          <p:cNvSpPr>
            <a:spLocks noGrp="1"/>
          </p:cNvSpPr>
          <p:nvPr>
            <p:ph type="sldNum" sz="quarter" idx="10"/>
          </p:nvPr>
        </p:nvSpPr>
        <p:spPr/>
        <p:txBody>
          <a:bodyPr/>
          <a:lstStyle/>
          <a:p>
            <a:pPr>
              <a:defRPr/>
            </a:pPr>
            <a:fld id="{32A94E13-1042-4778-9DE4-11E91A77A3EE}" type="slidenum">
              <a:rPr lang="it-IT" altLang="it-IT" smtClean="0"/>
              <a:pPr>
                <a:defRPr/>
              </a:pPr>
              <a:t>45</a:t>
            </a:fld>
            <a:endParaRPr lang="it-IT" altLang="it-IT"/>
          </a:p>
        </p:txBody>
      </p:sp>
    </p:spTree>
    <p:extLst>
      <p:ext uri="{BB962C8B-B14F-4D97-AF65-F5344CB8AC3E}">
        <p14:creationId xmlns:p14="http://schemas.microsoft.com/office/powerpoint/2010/main" val="43722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FC3027C6-B0EE-4365-B3B6-60D6A586C8A0}" type="slidenum">
              <a:rPr lang="it-IT" altLang="it-IT"/>
              <a:pPr>
                <a:defRPr/>
              </a:pPr>
              <a:t>‹N›</a:t>
            </a:fld>
            <a:endParaRPr lang="it-IT" altLang="it-IT"/>
          </a:p>
        </p:txBody>
      </p:sp>
    </p:spTree>
    <p:extLst>
      <p:ext uri="{BB962C8B-B14F-4D97-AF65-F5344CB8AC3E}">
        <p14:creationId xmlns:p14="http://schemas.microsoft.com/office/powerpoint/2010/main" val="390813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3FABBCE4-3E91-4E7D-8BB4-A9EEB3E22AB0}" type="slidenum">
              <a:rPr lang="it-IT" altLang="it-IT"/>
              <a:pPr>
                <a:defRPr/>
              </a:pPr>
              <a:t>‹N›</a:t>
            </a:fld>
            <a:endParaRPr lang="it-IT" altLang="it-IT"/>
          </a:p>
        </p:txBody>
      </p:sp>
    </p:spTree>
    <p:extLst>
      <p:ext uri="{BB962C8B-B14F-4D97-AF65-F5344CB8AC3E}">
        <p14:creationId xmlns:p14="http://schemas.microsoft.com/office/powerpoint/2010/main" val="427685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E7567CD3-2ACF-436D-82AE-3CD9CEFA5257}" type="slidenum">
              <a:rPr lang="it-IT" altLang="it-IT"/>
              <a:pPr>
                <a:defRPr/>
              </a:pPr>
              <a:t>‹N›</a:t>
            </a:fld>
            <a:endParaRPr lang="it-IT" altLang="it-IT"/>
          </a:p>
        </p:txBody>
      </p:sp>
    </p:spTree>
    <p:extLst>
      <p:ext uri="{BB962C8B-B14F-4D97-AF65-F5344CB8AC3E}">
        <p14:creationId xmlns:p14="http://schemas.microsoft.com/office/powerpoint/2010/main" val="329288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9FC87E63-5F4A-4A6C-B417-762132F38DF5}" type="slidenum">
              <a:rPr lang="it-IT" altLang="it-IT"/>
              <a:pPr>
                <a:defRPr/>
              </a:pPr>
              <a:t>‹N›</a:t>
            </a:fld>
            <a:endParaRPr lang="it-IT" altLang="it-IT"/>
          </a:p>
        </p:txBody>
      </p:sp>
    </p:spTree>
    <p:extLst>
      <p:ext uri="{BB962C8B-B14F-4D97-AF65-F5344CB8AC3E}">
        <p14:creationId xmlns:p14="http://schemas.microsoft.com/office/powerpoint/2010/main" val="5004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endParaRPr lang="it-IT" altLang="it-IT"/>
          </a:p>
        </p:txBody>
      </p:sp>
      <p:sp>
        <p:nvSpPr>
          <p:cNvPr id="5" name="Footer Placeholder 4"/>
          <p:cNvSpPr>
            <a:spLocks noGrp="1"/>
          </p:cNvSpPr>
          <p:nvPr>
            <p:ph type="ftr" sz="quarter" idx="11"/>
          </p:nvPr>
        </p:nvSpPr>
        <p:spPr/>
        <p:txBody>
          <a:bodyPr/>
          <a:lstStyle>
            <a:lvl1pPr>
              <a:defRPr/>
            </a:lvl1pPr>
          </a:lstStyle>
          <a:p>
            <a:pPr>
              <a:defRPr/>
            </a:pPr>
            <a:endParaRPr lang="it-IT" altLang="it-IT"/>
          </a:p>
        </p:txBody>
      </p:sp>
      <p:sp>
        <p:nvSpPr>
          <p:cNvPr id="6" name="Slide Number Placeholder 5"/>
          <p:cNvSpPr>
            <a:spLocks noGrp="1"/>
          </p:cNvSpPr>
          <p:nvPr>
            <p:ph type="sldNum" sz="quarter" idx="12"/>
          </p:nvPr>
        </p:nvSpPr>
        <p:spPr/>
        <p:txBody>
          <a:bodyPr/>
          <a:lstStyle>
            <a:lvl1pPr>
              <a:defRPr/>
            </a:lvl1pPr>
          </a:lstStyle>
          <a:p>
            <a:pPr>
              <a:defRPr/>
            </a:pPr>
            <a:fld id="{8A851EF5-90C6-4601-85BB-7BB0C5F94A09}" type="slidenum">
              <a:rPr lang="it-IT" altLang="it-IT"/>
              <a:pPr>
                <a:defRPr/>
              </a:pPr>
              <a:t>‹N›</a:t>
            </a:fld>
            <a:endParaRPr lang="it-IT" altLang="it-IT"/>
          </a:p>
        </p:txBody>
      </p:sp>
    </p:spTree>
    <p:extLst>
      <p:ext uri="{BB962C8B-B14F-4D97-AF65-F5344CB8AC3E}">
        <p14:creationId xmlns:p14="http://schemas.microsoft.com/office/powerpoint/2010/main" val="309703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ltLang="it-IT"/>
          </a:p>
        </p:txBody>
      </p:sp>
      <p:sp>
        <p:nvSpPr>
          <p:cNvPr id="6" name="Footer Placeholder 4"/>
          <p:cNvSpPr>
            <a:spLocks noGrp="1"/>
          </p:cNvSpPr>
          <p:nvPr>
            <p:ph type="ftr" sz="quarter" idx="11"/>
          </p:nvPr>
        </p:nvSpPr>
        <p:spPr/>
        <p:txBody>
          <a:bodyPr/>
          <a:lstStyle>
            <a:lvl1pPr>
              <a:defRPr/>
            </a:lvl1pPr>
          </a:lstStyle>
          <a:p>
            <a:pPr>
              <a:defRPr/>
            </a:pPr>
            <a:endParaRPr lang="it-IT" altLang="it-IT"/>
          </a:p>
        </p:txBody>
      </p:sp>
      <p:sp>
        <p:nvSpPr>
          <p:cNvPr id="7" name="Slide Number Placeholder 5"/>
          <p:cNvSpPr>
            <a:spLocks noGrp="1"/>
          </p:cNvSpPr>
          <p:nvPr>
            <p:ph type="sldNum" sz="quarter" idx="12"/>
          </p:nvPr>
        </p:nvSpPr>
        <p:spPr/>
        <p:txBody>
          <a:bodyPr/>
          <a:lstStyle>
            <a:lvl1pPr>
              <a:defRPr/>
            </a:lvl1pPr>
          </a:lstStyle>
          <a:p>
            <a:pPr>
              <a:defRPr/>
            </a:pPr>
            <a:fld id="{8AA8D220-9E0E-407A-BEC0-68DDBB56FDAC}" type="slidenum">
              <a:rPr lang="it-IT" altLang="it-IT"/>
              <a:pPr>
                <a:defRPr/>
              </a:pPr>
              <a:t>‹N›</a:t>
            </a:fld>
            <a:endParaRPr lang="it-IT" altLang="it-IT"/>
          </a:p>
        </p:txBody>
      </p:sp>
    </p:spTree>
    <p:extLst>
      <p:ext uri="{BB962C8B-B14F-4D97-AF65-F5344CB8AC3E}">
        <p14:creationId xmlns:p14="http://schemas.microsoft.com/office/powerpoint/2010/main" val="375754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endParaRPr lang="it-IT" altLang="it-IT"/>
          </a:p>
        </p:txBody>
      </p:sp>
      <p:sp>
        <p:nvSpPr>
          <p:cNvPr id="8" name="Footer Placeholder 4"/>
          <p:cNvSpPr>
            <a:spLocks noGrp="1"/>
          </p:cNvSpPr>
          <p:nvPr>
            <p:ph type="ftr" sz="quarter" idx="11"/>
          </p:nvPr>
        </p:nvSpPr>
        <p:spPr/>
        <p:txBody>
          <a:bodyPr/>
          <a:lstStyle>
            <a:lvl1pPr>
              <a:defRPr/>
            </a:lvl1pPr>
          </a:lstStyle>
          <a:p>
            <a:pPr>
              <a:defRPr/>
            </a:pPr>
            <a:endParaRPr lang="it-IT" altLang="it-IT"/>
          </a:p>
        </p:txBody>
      </p:sp>
      <p:sp>
        <p:nvSpPr>
          <p:cNvPr id="9" name="Slide Number Placeholder 5"/>
          <p:cNvSpPr>
            <a:spLocks noGrp="1"/>
          </p:cNvSpPr>
          <p:nvPr>
            <p:ph type="sldNum" sz="quarter" idx="12"/>
          </p:nvPr>
        </p:nvSpPr>
        <p:spPr/>
        <p:txBody>
          <a:bodyPr/>
          <a:lstStyle>
            <a:lvl1pPr>
              <a:defRPr/>
            </a:lvl1pPr>
          </a:lstStyle>
          <a:p>
            <a:pPr>
              <a:defRPr/>
            </a:pPr>
            <a:fld id="{30533952-A0FC-4A04-AE7D-C4BBCAE8ABAC}" type="slidenum">
              <a:rPr lang="it-IT" altLang="it-IT"/>
              <a:pPr>
                <a:defRPr/>
              </a:pPr>
              <a:t>‹N›</a:t>
            </a:fld>
            <a:endParaRPr lang="it-IT" altLang="it-IT"/>
          </a:p>
        </p:txBody>
      </p:sp>
    </p:spTree>
    <p:extLst>
      <p:ext uri="{BB962C8B-B14F-4D97-AF65-F5344CB8AC3E}">
        <p14:creationId xmlns:p14="http://schemas.microsoft.com/office/powerpoint/2010/main" val="92947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endParaRPr lang="it-IT" altLang="it-IT"/>
          </a:p>
        </p:txBody>
      </p:sp>
      <p:sp>
        <p:nvSpPr>
          <p:cNvPr id="4" name="Footer Placeholder 4"/>
          <p:cNvSpPr>
            <a:spLocks noGrp="1"/>
          </p:cNvSpPr>
          <p:nvPr>
            <p:ph type="ftr" sz="quarter" idx="11"/>
          </p:nvPr>
        </p:nvSpPr>
        <p:spPr/>
        <p:txBody>
          <a:bodyPr/>
          <a:lstStyle>
            <a:lvl1pPr>
              <a:defRPr/>
            </a:lvl1pPr>
          </a:lstStyle>
          <a:p>
            <a:pPr>
              <a:defRPr/>
            </a:pPr>
            <a:endParaRPr lang="it-IT" altLang="it-IT"/>
          </a:p>
        </p:txBody>
      </p:sp>
      <p:sp>
        <p:nvSpPr>
          <p:cNvPr id="5" name="Slide Number Placeholder 5"/>
          <p:cNvSpPr>
            <a:spLocks noGrp="1"/>
          </p:cNvSpPr>
          <p:nvPr>
            <p:ph type="sldNum" sz="quarter" idx="12"/>
          </p:nvPr>
        </p:nvSpPr>
        <p:spPr/>
        <p:txBody>
          <a:bodyPr/>
          <a:lstStyle>
            <a:lvl1pPr>
              <a:defRPr/>
            </a:lvl1pPr>
          </a:lstStyle>
          <a:p>
            <a:pPr>
              <a:defRPr/>
            </a:pPr>
            <a:fld id="{555894ED-33BA-491A-9C3D-7FE487112821}" type="slidenum">
              <a:rPr lang="it-IT" altLang="it-IT"/>
              <a:pPr>
                <a:defRPr/>
              </a:pPr>
              <a:t>‹N›</a:t>
            </a:fld>
            <a:endParaRPr lang="it-IT" altLang="it-IT"/>
          </a:p>
        </p:txBody>
      </p:sp>
    </p:spTree>
    <p:extLst>
      <p:ext uri="{BB962C8B-B14F-4D97-AF65-F5344CB8AC3E}">
        <p14:creationId xmlns:p14="http://schemas.microsoft.com/office/powerpoint/2010/main" val="140125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ltLang="it-IT"/>
          </a:p>
        </p:txBody>
      </p:sp>
      <p:sp>
        <p:nvSpPr>
          <p:cNvPr id="3" name="Footer Placeholder 4"/>
          <p:cNvSpPr>
            <a:spLocks noGrp="1"/>
          </p:cNvSpPr>
          <p:nvPr>
            <p:ph type="ftr" sz="quarter" idx="11"/>
          </p:nvPr>
        </p:nvSpPr>
        <p:spPr/>
        <p:txBody>
          <a:bodyPr/>
          <a:lstStyle>
            <a:lvl1pPr>
              <a:defRPr/>
            </a:lvl1pPr>
          </a:lstStyle>
          <a:p>
            <a:pPr>
              <a:defRPr/>
            </a:pPr>
            <a:endParaRPr lang="it-IT" altLang="it-IT"/>
          </a:p>
        </p:txBody>
      </p:sp>
      <p:sp>
        <p:nvSpPr>
          <p:cNvPr id="4" name="Slide Number Placeholder 5"/>
          <p:cNvSpPr>
            <a:spLocks noGrp="1"/>
          </p:cNvSpPr>
          <p:nvPr>
            <p:ph type="sldNum" sz="quarter" idx="12"/>
          </p:nvPr>
        </p:nvSpPr>
        <p:spPr/>
        <p:txBody>
          <a:bodyPr/>
          <a:lstStyle>
            <a:lvl1pPr>
              <a:defRPr/>
            </a:lvl1pPr>
          </a:lstStyle>
          <a:p>
            <a:pPr>
              <a:defRPr/>
            </a:pPr>
            <a:fld id="{066A6C9E-7B71-4601-BF67-1491223A14D7}" type="slidenum">
              <a:rPr lang="it-IT" altLang="it-IT"/>
              <a:pPr>
                <a:defRPr/>
              </a:pPr>
              <a:t>‹N›</a:t>
            </a:fld>
            <a:endParaRPr lang="it-IT" altLang="it-IT"/>
          </a:p>
        </p:txBody>
      </p:sp>
    </p:spTree>
    <p:extLst>
      <p:ext uri="{BB962C8B-B14F-4D97-AF65-F5344CB8AC3E}">
        <p14:creationId xmlns:p14="http://schemas.microsoft.com/office/powerpoint/2010/main" val="374698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ltLang="it-IT"/>
          </a:p>
        </p:txBody>
      </p:sp>
      <p:sp>
        <p:nvSpPr>
          <p:cNvPr id="6" name="Footer Placeholder 4"/>
          <p:cNvSpPr>
            <a:spLocks noGrp="1"/>
          </p:cNvSpPr>
          <p:nvPr>
            <p:ph type="ftr" sz="quarter" idx="11"/>
          </p:nvPr>
        </p:nvSpPr>
        <p:spPr/>
        <p:txBody>
          <a:bodyPr/>
          <a:lstStyle>
            <a:lvl1pPr>
              <a:defRPr/>
            </a:lvl1pPr>
          </a:lstStyle>
          <a:p>
            <a:pPr>
              <a:defRPr/>
            </a:pPr>
            <a:endParaRPr lang="it-IT" altLang="it-IT"/>
          </a:p>
        </p:txBody>
      </p:sp>
      <p:sp>
        <p:nvSpPr>
          <p:cNvPr id="7" name="Slide Number Placeholder 5"/>
          <p:cNvSpPr>
            <a:spLocks noGrp="1"/>
          </p:cNvSpPr>
          <p:nvPr>
            <p:ph type="sldNum" sz="quarter" idx="12"/>
          </p:nvPr>
        </p:nvSpPr>
        <p:spPr/>
        <p:txBody>
          <a:bodyPr/>
          <a:lstStyle>
            <a:lvl1pPr>
              <a:defRPr/>
            </a:lvl1pPr>
          </a:lstStyle>
          <a:p>
            <a:pPr>
              <a:defRPr/>
            </a:pPr>
            <a:fld id="{086E6F36-5F95-441E-B9A0-C10741C2EA1A}" type="slidenum">
              <a:rPr lang="it-IT" altLang="it-IT"/>
              <a:pPr>
                <a:defRPr/>
              </a:pPr>
              <a:t>‹N›</a:t>
            </a:fld>
            <a:endParaRPr lang="it-IT" altLang="it-IT"/>
          </a:p>
        </p:txBody>
      </p:sp>
    </p:spTree>
    <p:extLst>
      <p:ext uri="{BB962C8B-B14F-4D97-AF65-F5344CB8AC3E}">
        <p14:creationId xmlns:p14="http://schemas.microsoft.com/office/powerpoint/2010/main" val="57656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ltLang="it-IT"/>
          </a:p>
        </p:txBody>
      </p:sp>
      <p:sp>
        <p:nvSpPr>
          <p:cNvPr id="6" name="Footer Placeholder 4"/>
          <p:cNvSpPr>
            <a:spLocks noGrp="1"/>
          </p:cNvSpPr>
          <p:nvPr>
            <p:ph type="ftr" sz="quarter" idx="11"/>
          </p:nvPr>
        </p:nvSpPr>
        <p:spPr/>
        <p:txBody>
          <a:bodyPr/>
          <a:lstStyle>
            <a:lvl1pPr>
              <a:defRPr/>
            </a:lvl1pPr>
          </a:lstStyle>
          <a:p>
            <a:pPr>
              <a:defRPr/>
            </a:pPr>
            <a:endParaRPr lang="it-IT" altLang="it-IT"/>
          </a:p>
        </p:txBody>
      </p:sp>
      <p:sp>
        <p:nvSpPr>
          <p:cNvPr id="7" name="Slide Number Placeholder 5"/>
          <p:cNvSpPr>
            <a:spLocks noGrp="1"/>
          </p:cNvSpPr>
          <p:nvPr>
            <p:ph type="sldNum" sz="quarter" idx="12"/>
          </p:nvPr>
        </p:nvSpPr>
        <p:spPr/>
        <p:txBody>
          <a:bodyPr/>
          <a:lstStyle>
            <a:lvl1pPr>
              <a:defRPr/>
            </a:lvl1pPr>
          </a:lstStyle>
          <a:p>
            <a:pPr>
              <a:defRPr/>
            </a:pPr>
            <a:fld id="{ECE4BDA8-A914-4882-9106-C67063876383}" type="slidenum">
              <a:rPr lang="it-IT" altLang="it-IT"/>
              <a:pPr>
                <a:defRPr/>
              </a:pPr>
              <a:t>‹N›</a:t>
            </a:fld>
            <a:endParaRPr lang="it-IT" altLang="it-IT"/>
          </a:p>
        </p:txBody>
      </p:sp>
    </p:spTree>
    <p:extLst>
      <p:ext uri="{BB962C8B-B14F-4D97-AF65-F5344CB8AC3E}">
        <p14:creationId xmlns:p14="http://schemas.microsoft.com/office/powerpoint/2010/main" val="392790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it-IT" alt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it-IT" alt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0F48A36-C711-47A6-97F9-8A5FECFBFA17}"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youtube.com/watch?v=OWsfCjUy94k" TargetMode="External"/><Relationship Id="rId4" Type="http://schemas.openxmlformats.org/officeDocument/2006/relationships/hyperlink" Target="https://www.youtube.com/watch?v=NJMiFdQUP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it.wikipedia.org/wiki/Educazione"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repubblica.it/cronaca/2016/10/20/news/medici_obiettori_ecco_i_dati_regione_per_regione-150182589/?refresh_ce"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s://www.dire.it/27-01-2020/414474-video-in-italia-sette-medici-su-dieci-sono-obiettori-di-coscienza-gli-aborti-ogni-anno-sono-80mila/"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salute.gov.it/portale/donna/dettaglioContenutiDonna.jsp?lingua=italiano&amp;id=4476&amp;area=Salute+donna&amp;menu=societa" TargetMode="External"/><Relationship Id="rId2" Type="http://schemas.openxmlformats.org/officeDocument/2006/relationships/hyperlink" Target="https://www.trovanorme.salute.gov.it/norme/dettaglioAtto?id=22302" TargetMode="External"/><Relationship Id="rId1" Type="http://schemas.openxmlformats.org/officeDocument/2006/relationships/slideLayout" Target="../slideLayouts/slideLayout2.xml"/><Relationship Id="rId4" Type="http://schemas.openxmlformats.org/officeDocument/2006/relationships/hyperlink" Target="https://it.wikipedia.org/wiki/Legislazioni_sull'abort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Papiro"/>
          <p:cNvSpPr>
            <a:spLocks noGrp="1" noChangeArrowheads="1"/>
          </p:cNvSpPr>
          <p:nvPr>
            <p:ph type="ctrTitle"/>
          </p:nvPr>
        </p:nvSpPr>
        <p:spPr>
          <a:xfrm>
            <a:off x="2279650" y="549275"/>
            <a:ext cx="7772400" cy="2735263"/>
          </a:xfrm>
          <a:solidFill>
            <a:schemeClr val="bg1"/>
          </a:solidFill>
          <a:ln>
            <a:solidFill>
              <a:schemeClr val="tx1"/>
            </a:solidFill>
            <a:miter lim="800000"/>
            <a:headEnd/>
            <a:tailEnd/>
          </a:ln>
        </p:spPr>
        <p:txBody>
          <a:bodyPr anchor="ctr"/>
          <a:lstStyle/>
          <a:p>
            <a:pPr eaLnBrk="1" hangingPunct="1">
              <a:lnSpc>
                <a:spcPct val="190000"/>
              </a:lnSpc>
            </a:pPr>
            <a:r>
              <a:rPr lang="it-IT" altLang="it-IT" sz="1000" b="1" dirty="0"/>
              <a:t/>
            </a:r>
            <a:br>
              <a:rPr lang="it-IT" altLang="it-IT" sz="1000" b="1" dirty="0"/>
            </a:br>
            <a:r>
              <a:rPr lang="it-IT" altLang="it-IT" sz="4000" b="1" dirty="0">
                <a:latin typeface="Arial" panose="020B0604020202020204" pitchFamily="34" charset="0"/>
                <a:cs typeface="Arial" panose="020B0604020202020204" pitchFamily="34" charset="0"/>
              </a:rPr>
              <a:t>4 Superiore  prima parte </a:t>
            </a:r>
            <a:br>
              <a:rPr lang="it-IT" altLang="it-IT" sz="4000" b="1" dirty="0">
                <a:latin typeface="Arial" panose="020B0604020202020204" pitchFamily="34" charset="0"/>
                <a:cs typeface="Arial" panose="020B0604020202020204" pitchFamily="34" charset="0"/>
              </a:rPr>
            </a:br>
            <a:r>
              <a:rPr lang="it-IT" altLang="it-IT" sz="400" b="1" dirty="0">
                <a:latin typeface="Arial" panose="020B0604020202020204" pitchFamily="34" charset="0"/>
                <a:cs typeface="Arial" panose="020B0604020202020204" pitchFamily="34" charset="0"/>
              </a:rPr>
              <a:t/>
            </a:r>
            <a:br>
              <a:rPr lang="it-IT" altLang="it-IT" sz="400" b="1" dirty="0">
                <a:latin typeface="Arial" panose="020B0604020202020204" pitchFamily="34" charset="0"/>
                <a:cs typeface="Arial" panose="020B0604020202020204" pitchFamily="34" charset="0"/>
              </a:rPr>
            </a:br>
            <a:r>
              <a:rPr lang="it-IT" altLang="it-IT" sz="1600" b="1" dirty="0">
                <a:latin typeface="Arial" panose="020B0604020202020204" pitchFamily="34" charset="0"/>
                <a:cs typeface="Arial" panose="020B0604020202020204" pitchFamily="34" charset="0"/>
              </a:rPr>
              <a:t>Primo quadrimestre</a:t>
            </a:r>
          </a:p>
        </p:txBody>
      </p:sp>
      <p:sp>
        <p:nvSpPr>
          <p:cNvPr id="3075" name="Rectangle 3" descr="Papiro"/>
          <p:cNvSpPr>
            <a:spLocks noGrp="1" noChangeArrowheads="1"/>
          </p:cNvSpPr>
          <p:nvPr>
            <p:ph type="subTitle" idx="1"/>
          </p:nvPr>
        </p:nvSpPr>
        <p:spPr>
          <a:xfrm>
            <a:off x="2424113" y="3886200"/>
            <a:ext cx="7775575" cy="1752600"/>
          </a:xfrm>
          <a:solidFill>
            <a:schemeClr val="bg1"/>
          </a:solidFill>
        </p:spPr>
        <p:txBody>
          <a:bodyPr/>
          <a:lstStyle/>
          <a:p>
            <a:pPr eaLnBrk="1" hangingPunct="1"/>
            <a:endParaRPr lang="it-IT" altLang="it-IT" sz="1600" dirty="0"/>
          </a:p>
          <a:p>
            <a:pPr eaLnBrk="1" hangingPunct="1">
              <a:lnSpc>
                <a:spcPct val="150000"/>
              </a:lnSpc>
              <a:spcBef>
                <a:spcPts val="0"/>
              </a:spcBef>
            </a:pPr>
            <a:r>
              <a:rPr lang="it-IT" altLang="it-IT" sz="3200" dirty="0">
                <a:latin typeface="Arial" panose="020B0604020202020204" pitchFamily="34" charset="0"/>
                <a:cs typeface="Arial" panose="020B0604020202020204" pitchFamily="34" charset="0"/>
              </a:rPr>
              <a:t>Argomenti per dibattiti in classe</a:t>
            </a:r>
          </a:p>
          <a:p>
            <a:pPr eaLnBrk="1" hangingPunct="1">
              <a:lnSpc>
                <a:spcPct val="150000"/>
              </a:lnSpc>
              <a:spcBef>
                <a:spcPts val="0"/>
              </a:spcBef>
            </a:pPr>
            <a:r>
              <a:rPr lang="it-IT" altLang="it-IT" sz="3200" dirty="0">
                <a:latin typeface="Arial" panose="020B0604020202020204" pitchFamily="34" charset="0"/>
                <a:cs typeface="Arial" panose="020B0604020202020204" pitchFamily="34" charset="0"/>
              </a:rPr>
              <a:t>realizzati dal prof. </a:t>
            </a:r>
            <a:r>
              <a:rPr lang="it-IT" altLang="it-IT" sz="3200" b="1" dirty="0">
                <a:latin typeface="Arial" panose="020B0604020202020204" pitchFamily="34" charset="0"/>
                <a:cs typeface="Arial" panose="020B0604020202020204" pitchFamily="34" charset="0"/>
              </a:rPr>
              <a:t>Claudio Gobbetti</a:t>
            </a:r>
          </a:p>
          <a:p>
            <a:pPr eaLnBrk="1" hangingPunct="1"/>
            <a:endParaRPr lang="it-IT" altLang="it-IT" sz="1600" dirty="0"/>
          </a:p>
        </p:txBody>
      </p:sp>
      <p:sp>
        <p:nvSpPr>
          <p:cNvPr id="3076" name="Rettangolo 1"/>
          <p:cNvSpPr>
            <a:spLocks noChangeArrowheads="1"/>
          </p:cNvSpPr>
          <p:nvPr/>
        </p:nvSpPr>
        <p:spPr bwMode="auto">
          <a:xfrm>
            <a:off x="263525" y="6381750"/>
            <a:ext cx="2903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800" dirty="0">
                <a:latin typeface="Arial" panose="020B0604020202020204" pitchFamily="34" charset="0"/>
              </a:rPr>
              <a:t>Aggiornato </a:t>
            </a:r>
            <a:r>
              <a:rPr lang="it-IT" altLang="it-IT" sz="1800">
                <a:latin typeface="Arial" panose="020B0604020202020204" pitchFamily="34" charset="0"/>
              </a:rPr>
              <a:t>al  </a:t>
            </a:r>
            <a:r>
              <a:rPr lang="it-IT" altLang="it-IT" sz="1800" b="1" smtClean="0">
                <a:latin typeface="Arial" panose="020B0604020202020204" pitchFamily="34" charset="0"/>
              </a:rPr>
              <a:t>15 </a:t>
            </a:r>
            <a:r>
              <a:rPr lang="it-IT" altLang="it-IT" sz="1800" b="1" dirty="0" err="1">
                <a:latin typeface="Arial" panose="020B0604020202020204" pitchFamily="34" charset="0"/>
              </a:rPr>
              <a:t>dic</a:t>
            </a:r>
            <a:r>
              <a:rPr lang="it-IT" altLang="it-IT" sz="1800" b="1" dirty="0">
                <a:latin typeface="Arial" panose="020B0604020202020204" pitchFamily="34" charset="0"/>
              </a:rPr>
              <a: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71475" y="261144"/>
            <a:ext cx="11449050" cy="6335713"/>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1400" b="1"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r>
              <a:rPr lang="it-IT" altLang="it-IT" sz="4000" b="1" dirty="0">
                <a:latin typeface="Arial" panose="020B0604020202020204" pitchFamily="34" charset="0"/>
                <a:cs typeface="Arial" panose="020B0604020202020204" pitchFamily="34" charset="0"/>
              </a:rPr>
              <a:t>La bioetica non è la religione…</a:t>
            </a:r>
          </a:p>
          <a:p>
            <a:pPr marL="0" indent="0" algn="ctr" eaLnBrk="1" fontAlgn="auto" hangingPunct="1">
              <a:spcAft>
                <a:spcPts val="0"/>
              </a:spcAft>
              <a:buFont typeface="Arial" panose="020B0604020202020204" pitchFamily="34" charset="0"/>
              <a:buNone/>
              <a:defRPr/>
            </a:pPr>
            <a:endParaRPr lang="it-IT" altLang="it-IT" sz="2400" dirty="0">
              <a:latin typeface="Arial" panose="020B0604020202020204" pitchFamily="34" charset="0"/>
              <a:cs typeface="Arial" panose="020B0604020202020204" pitchFamily="34" charset="0"/>
            </a:endParaRP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È quella disciplina che si pone il problema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di come ci si deve comportare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quando poniamo come </a:t>
            </a:r>
            <a:r>
              <a:rPr lang="it-IT" altLang="it-IT" sz="2400" b="1" dirty="0">
                <a:latin typeface="Arial" panose="020B0604020202020204" pitchFamily="34" charset="0"/>
                <a:cs typeface="Arial" panose="020B0604020202020204" pitchFamily="34" charset="0"/>
              </a:rPr>
              <a:t>valore assoluto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quindi non negoziabile dalle leggi o dalle varie culture e religioni </a:t>
            </a:r>
          </a:p>
          <a:p>
            <a:pPr marL="0" indent="0" algn="ctr" eaLnBrk="1" fontAlgn="auto" hangingPunct="1">
              <a:lnSpc>
                <a:spcPct val="160000"/>
              </a:lnSpc>
              <a:spcAft>
                <a:spcPts val="0"/>
              </a:spcAft>
              <a:buFont typeface="Arial" panose="020B0604020202020204" pitchFamily="34" charset="0"/>
              <a:buNone/>
              <a:defRPr/>
            </a:pPr>
            <a:r>
              <a:rPr lang="it-IT" altLang="it-IT" sz="3200" b="1" dirty="0">
                <a:latin typeface="Arial" panose="020B0604020202020204" pitchFamily="34" charset="0"/>
                <a:cs typeface="Arial" panose="020B0604020202020204" pitchFamily="34" charset="0"/>
              </a:rPr>
              <a:t>la VITA UMANA </a:t>
            </a:r>
            <a:r>
              <a:rPr lang="it-IT" altLang="it-IT" sz="3200" dirty="0">
                <a:latin typeface="Arial" panose="020B0604020202020204" pitchFamily="34" charset="0"/>
                <a:cs typeface="Arial" panose="020B0604020202020204" pitchFamily="34" charset="0"/>
              </a:rPr>
              <a:t>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e sostiene che non esistono vite umane più importanti o meno importanti</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Stampati"/>
          <p:cNvSpPr>
            <a:spLocks noGrp="1" noChangeArrowheads="1"/>
          </p:cNvSpPr>
          <p:nvPr>
            <p:ph idx="1"/>
          </p:nvPr>
        </p:nvSpPr>
        <p:spPr>
          <a:xfrm>
            <a:off x="263352" y="476672"/>
            <a:ext cx="11449050" cy="6192688"/>
          </a:xfrm>
          <a:solidFill>
            <a:schemeClr val="accent4">
              <a:lumMod val="20000"/>
              <a:lumOff val="80000"/>
            </a:schemeClr>
          </a:solidFill>
          <a:ln>
            <a:solidFill>
              <a:schemeClr val="tx1"/>
            </a:solidFill>
          </a:ln>
        </p:spPr>
        <p:txBody>
          <a:bodyPr rtlCol="0">
            <a:noAutofit/>
          </a:bodyPr>
          <a:lstStyle/>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Distinguiamo alcune diverse forme di eutanasia</a:t>
            </a:r>
            <a:r>
              <a:rPr lang="it-IT" altLang="it-IT" sz="1400" dirty="0">
                <a:latin typeface="Arial" panose="020B0604020202020204" pitchFamily="34" charset="0"/>
                <a:cs typeface="Arial" panose="020B0604020202020204" pitchFamily="34" charset="0"/>
                <a:hlinkClick r:id="" action="ppaction://noaction"/>
              </a:rPr>
              <a:t>[1]</a:t>
            </a:r>
            <a:r>
              <a:rPr lang="it-IT" altLang="it-IT" sz="1400" dirty="0">
                <a:latin typeface="Arial" panose="020B0604020202020204" pitchFamily="34" charset="0"/>
                <a:cs typeface="Arial" panose="020B0604020202020204" pitchFamily="34" charset="0"/>
              </a:rPr>
              <a:t>.</a:t>
            </a:r>
            <a:endParaRPr lang="it-IT" altLang="it-IT" sz="1400" i="1" u="sng" dirty="0">
              <a:latin typeface="Arial" panose="020B0604020202020204" pitchFamily="34" charset="0"/>
              <a:cs typeface="Arial" panose="020B0604020202020204" pitchFamily="34" charset="0"/>
            </a:endParaRPr>
          </a:p>
          <a:p>
            <a:pPr eaLnBrk="1" fontAlgn="auto" hangingPunct="1">
              <a:lnSpc>
                <a:spcPct val="120000"/>
              </a:lnSpc>
              <a:spcAft>
                <a:spcPts val="0"/>
              </a:spcAft>
              <a:buFontTx/>
              <a:buNone/>
              <a:defRPr/>
            </a:pPr>
            <a:r>
              <a:rPr lang="it-IT" altLang="it-IT" sz="1400" b="1" i="1" u="sng" dirty="0">
                <a:latin typeface="Arial" panose="020B0604020202020204" pitchFamily="34" charset="0"/>
                <a:cs typeface="Arial" panose="020B0604020202020204" pitchFamily="34" charset="0"/>
              </a:rPr>
              <a:t>Eutanasia indiretta</a:t>
            </a:r>
            <a:r>
              <a:rPr lang="it-IT" altLang="it-IT" sz="1400" dirty="0">
                <a:latin typeface="Arial" panose="020B0604020202020204" pitchFamily="34" charset="0"/>
                <a:cs typeface="Arial" panose="020B0604020202020204" pitchFamily="34" charset="0"/>
              </a:rPr>
              <a:t> è l’intervento non voluto: ad esempio la somministrazione eccessiva di farmaci per alleviare la sofferenza, che anticipano una morte non voluta.</a:t>
            </a:r>
            <a:endParaRPr lang="it-IT" altLang="it-IT" sz="1400" i="1" u="sng" dirty="0">
              <a:latin typeface="Arial" panose="020B0604020202020204" pitchFamily="34" charset="0"/>
              <a:cs typeface="Arial" panose="020B0604020202020204" pitchFamily="34" charset="0"/>
            </a:endParaRPr>
          </a:p>
          <a:p>
            <a:pPr eaLnBrk="1" fontAlgn="auto" hangingPunct="1">
              <a:lnSpc>
                <a:spcPct val="120000"/>
              </a:lnSpc>
              <a:spcAft>
                <a:spcPts val="0"/>
              </a:spcAft>
              <a:buFontTx/>
              <a:buNone/>
              <a:defRPr/>
            </a:pPr>
            <a:r>
              <a:rPr lang="it-IT" altLang="it-IT" sz="1400" b="1" i="1" u="sng" dirty="0">
                <a:latin typeface="Arial" panose="020B0604020202020204" pitchFamily="34" charset="0"/>
                <a:cs typeface="Arial" panose="020B0604020202020204" pitchFamily="34" charset="0"/>
              </a:rPr>
              <a:t>Eutanasia diretta</a:t>
            </a:r>
            <a:r>
              <a:rPr lang="it-IT" altLang="it-IT" sz="1400" dirty="0">
                <a:latin typeface="Arial" panose="020B0604020202020204" pitchFamily="34" charset="0"/>
                <a:cs typeface="Arial" panose="020B0604020202020204" pitchFamily="34" charset="0"/>
              </a:rPr>
              <a:t> è l’intervento voluto che potrebbe equivalere all’uccisione o, quando è il paziente a richiederla, al suicidio. Che fare?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Essa può essere:</a:t>
            </a:r>
            <a:endParaRPr lang="it-IT" altLang="it-IT" sz="1400" i="1" dirty="0">
              <a:latin typeface="Arial" panose="020B0604020202020204" pitchFamily="34" charset="0"/>
              <a:cs typeface="Arial" panose="020B0604020202020204" pitchFamily="34" charset="0"/>
            </a:endParaRPr>
          </a:p>
          <a:p>
            <a:pPr lvl="1" eaLnBrk="1" fontAlgn="auto" hangingPunct="1">
              <a:lnSpc>
                <a:spcPct val="120000"/>
              </a:lnSpc>
              <a:spcAft>
                <a:spcPts val="0"/>
              </a:spcAft>
              <a:defRPr/>
            </a:pPr>
            <a:r>
              <a:rPr lang="it-IT" altLang="it-IT" sz="1600" i="1" dirty="0">
                <a:latin typeface="Arial" panose="020B0604020202020204" pitchFamily="34" charset="0"/>
                <a:cs typeface="Arial" panose="020B0604020202020204" pitchFamily="34" charset="0"/>
              </a:rPr>
              <a:t>attiva</a:t>
            </a:r>
            <a:r>
              <a:rPr lang="it-IT" altLang="it-IT" sz="1600" dirty="0">
                <a:latin typeface="Arial" panose="020B0604020202020204" pitchFamily="34" charset="0"/>
                <a:cs typeface="Arial" panose="020B0604020202020204" pitchFamily="34" charset="0"/>
              </a:rPr>
              <a:t> quando si ottiene la morte con l'iniezione di un farmaco velenoso;</a:t>
            </a:r>
            <a:endParaRPr lang="it-IT" altLang="it-IT" sz="1600" i="1" dirty="0">
              <a:latin typeface="Arial" panose="020B0604020202020204" pitchFamily="34" charset="0"/>
              <a:cs typeface="Arial" panose="020B0604020202020204" pitchFamily="34" charset="0"/>
            </a:endParaRPr>
          </a:p>
          <a:p>
            <a:pPr lvl="1" eaLnBrk="1" fontAlgn="auto" hangingPunct="1">
              <a:lnSpc>
                <a:spcPct val="120000"/>
              </a:lnSpc>
              <a:spcAft>
                <a:spcPts val="0"/>
              </a:spcAft>
              <a:defRPr/>
            </a:pPr>
            <a:r>
              <a:rPr lang="it-IT" altLang="it-IT" sz="1600" i="1" dirty="0">
                <a:latin typeface="Arial" panose="020B0604020202020204" pitchFamily="34" charset="0"/>
                <a:cs typeface="Arial" panose="020B0604020202020204" pitchFamily="34" charset="0"/>
              </a:rPr>
              <a:t>passiva</a:t>
            </a:r>
            <a:r>
              <a:rPr lang="it-IT" altLang="it-IT" sz="1600" dirty="0">
                <a:latin typeface="Arial" panose="020B0604020202020204" pitchFamily="34" charset="0"/>
                <a:cs typeface="Arial" panose="020B0604020202020204" pitchFamily="34" charset="0"/>
              </a:rPr>
              <a:t> quando si fa morire </a:t>
            </a:r>
            <a:r>
              <a:rPr lang="it-IT" altLang="it-IT" sz="1600" u="sng" dirty="0">
                <a:latin typeface="Arial" panose="020B0604020202020204" pitchFamily="34" charset="0"/>
                <a:cs typeface="Arial" panose="020B0604020202020204" pitchFamily="34" charset="0"/>
              </a:rPr>
              <a:t>volutamente</a:t>
            </a:r>
            <a:r>
              <a:rPr lang="it-IT" altLang="it-IT" sz="1600" dirty="0">
                <a:latin typeface="Arial" panose="020B0604020202020204" pitchFamily="34" charset="0"/>
                <a:cs typeface="Arial" panose="020B0604020202020204" pitchFamily="34" charset="0"/>
              </a:rPr>
              <a:t> l'ammalato facendo cessare le cure ordinarie.</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Il problema è distinguere quando una cura medica può essere considerata ordinaria o straordinaria. Il delicato, a volte drammatico compito spetta solo al medico di competenza. Egli deve cercare di far vivere il più a lungo possibile le persone gravemente ammalate, ma attenzione, in maniera umana, senza farle soffrire inutilmente.</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Spetta al medico stabilire quando le cure intensive e di rianimazione siano utili o dannose. Il paziente ha il diritto di essere lasciato morire in pace. La sofferenza deve essere resa sopportabile. E’ giusto il comportamento medico teso a mantenere in vita a ogni costo organismi umani che hanno perso le funzioni sensitive e razionali, conservando solo quelle vegetative (accanimento terapeutico)?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Quando arriva il momento in cui non si rispettano i diritti di un ammalato grave?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Non è da considerare eutanasia il ricorso ad analgesici (antidolorifici) per diminuire il dolore, anche se tali farmaci possono anticipare la morte. A rendere umana la morte concorrono però anche la solidarietà e l'accoglienza benevola dell'ammalato. </a:t>
            </a:r>
          </a:p>
          <a:p>
            <a:pPr eaLnBrk="1" fontAlgn="auto" hangingPunct="1">
              <a:lnSpc>
                <a:spcPct val="120000"/>
              </a:lnSpc>
              <a:spcAft>
                <a:spcPts val="0"/>
              </a:spcAft>
              <a:buFontTx/>
              <a:buNone/>
              <a:defRPr/>
            </a:pPr>
            <a:r>
              <a:rPr lang="it-IT" altLang="it-IT" sz="1400" dirty="0">
                <a:latin typeface="Arial" panose="020B0604020202020204" pitchFamily="34" charset="0"/>
                <a:cs typeface="Arial" panose="020B0604020202020204" pitchFamily="34" charset="0"/>
              </a:rPr>
              <a:t>I signori medici sono sempre preparati, sul piano psicologico, a dialogare con malati gravi che si devono preparare ad accettare la morte? Il dibattito è aperto.</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100000">
              <a:srgbClr val="FF0000"/>
            </a:gs>
            <a:gs pos="36000">
              <a:srgbClr val="F29C9C"/>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87080" y="365125"/>
            <a:ext cx="5617840" cy="1325563"/>
          </a:xfrm>
        </p:spPr>
        <p:txBody>
          <a:bodyPr/>
          <a:lstStyle/>
          <a:p>
            <a:pPr algn="ctr"/>
            <a:r>
              <a:rPr lang="it-IT" b="1" dirty="0">
                <a:latin typeface="Arial" panose="020B0604020202020204" pitchFamily="34" charset="0"/>
                <a:cs typeface="Arial" panose="020B0604020202020204" pitchFamily="34" charset="0"/>
              </a:rPr>
              <a:t>La PENA di Morte?</a:t>
            </a:r>
          </a:p>
        </p:txBody>
      </p:sp>
      <p:sp>
        <p:nvSpPr>
          <p:cNvPr id="3" name="Segnaposto contenuto 2"/>
          <p:cNvSpPr>
            <a:spLocks noGrp="1"/>
          </p:cNvSpPr>
          <p:nvPr>
            <p:ph idx="1"/>
          </p:nvPr>
        </p:nvSpPr>
        <p:spPr>
          <a:xfrm>
            <a:off x="374297" y="1825625"/>
            <a:ext cx="11443406" cy="4351338"/>
          </a:xfrm>
          <a:solidFill>
            <a:schemeClr val="accent4">
              <a:lumMod val="20000"/>
              <a:lumOff val="80000"/>
            </a:schemeClr>
          </a:solidFill>
        </p:spPr>
        <p:txBody>
          <a:bodyPr/>
          <a:lstStyle/>
          <a:p>
            <a:pPr marL="0" indent="0">
              <a:lnSpc>
                <a:spcPct val="150000"/>
              </a:lnSpc>
              <a:buNone/>
            </a:pPr>
            <a:r>
              <a:rPr lang="it-IT" dirty="0">
                <a:latin typeface="Arial" panose="020B0604020202020204" pitchFamily="34" charset="0"/>
                <a:cs typeface="Arial" panose="020B0604020202020204" pitchFamily="34" charset="0"/>
              </a:rPr>
              <a:t>- Chi ritiene che la pena di morte sia veramente la soluzione di ogni problema?   Sia realmente la estinzione delle criminalità?</a:t>
            </a:r>
          </a:p>
          <a:p>
            <a:pPr>
              <a:lnSpc>
                <a:spcPct val="150000"/>
              </a:lnSpc>
            </a:pPr>
            <a:endParaRPr lang="it-IT" dirty="0">
              <a:latin typeface="Arial" panose="020B0604020202020204" pitchFamily="34" charset="0"/>
              <a:cs typeface="Arial" panose="020B0604020202020204" pitchFamily="34" charset="0"/>
            </a:endParaRPr>
          </a:p>
          <a:p>
            <a:pPr marL="0" indent="0">
              <a:lnSpc>
                <a:spcPct val="150000"/>
              </a:lnSpc>
              <a:buNone/>
            </a:pPr>
            <a:r>
              <a:rPr lang="it-IT" dirty="0">
                <a:latin typeface="Arial" panose="020B0604020202020204" pitchFamily="34" charset="0"/>
                <a:cs typeface="Arial" panose="020B0604020202020204" pitchFamily="34" charset="0"/>
              </a:rPr>
              <a:t>- La pena (</a:t>
            </a:r>
            <a:r>
              <a:rPr lang="it-IT" b="1" dirty="0">
                <a:latin typeface="Arial" panose="020B0604020202020204" pitchFamily="34" charset="0"/>
                <a:cs typeface="Arial" panose="020B0604020202020204" pitchFamily="34" charset="0"/>
              </a:rPr>
              <a:t>punizione</a:t>
            </a:r>
            <a:r>
              <a:rPr lang="it-IT" dirty="0">
                <a:latin typeface="Arial" panose="020B0604020202020204" pitchFamily="34" charset="0"/>
                <a:cs typeface="Arial" panose="020B0604020202020204" pitchFamily="34" charset="0"/>
              </a:rPr>
              <a:t>, riscatto, ecc.) deve essere solo punitiva o anche per aiutare le persone a ritrovare, a poco a poco, la loro felicità di vivere, la loro dignità, la consapevolezza di quello che hanno fatto?</a:t>
            </a:r>
          </a:p>
        </p:txBody>
      </p:sp>
    </p:spTree>
    <p:extLst>
      <p:ext uri="{BB962C8B-B14F-4D97-AF65-F5344CB8AC3E}">
        <p14:creationId xmlns:p14="http://schemas.microsoft.com/office/powerpoint/2010/main" val="31509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1096" y="365125"/>
            <a:ext cx="5329808" cy="1325563"/>
          </a:xfrm>
        </p:spPr>
        <p:txBody>
          <a:bodyPr/>
          <a:lstStyle/>
          <a:p>
            <a:r>
              <a:rPr lang="it-IT" b="1" dirty="0">
                <a:latin typeface="Arial" panose="020B0604020202020204" pitchFamily="34" charset="0"/>
                <a:cs typeface="Arial" panose="020B0604020202020204" pitchFamily="34" charset="0"/>
              </a:rPr>
              <a:t>Il Capro espiatorio</a:t>
            </a:r>
          </a:p>
        </p:txBody>
      </p:sp>
      <p:sp>
        <p:nvSpPr>
          <p:cNvPr id="3" name="Segnaposto contenuto 2"/>
          <p:cNvSpPr>
            <a:spLocks noGrp="1"/>
          </p:cNvSpPr>
          <p:nvPr>
            <p:ph idx="1"/>
          </p:nvPr>
        </p:nvSpPr>
        <p:spPr>
          <a:xfrm>
            <a:off x="425066" y="1825625"/>
            <a:ext cx="11341868" cy="4351338"/>
          </a:xfrm>
          <a:solidFill>
            <a:schemeClr val="accent4">
              <a:lumMod val="20000"/>
              <a:lumOff val="80000"/>
            </a:schemeClr>
          </a:solidFill>
        </p:spPr>
        <p:txBody>
          <a:bodyPr/>
          <a:lstStyle/>
          <a:p>
            <a:pPr>
              <a:lnSpc>
                <a:spcPct val="150000"/>
              </a:lnSpc>
            </a:pPr>
            <a:r>
              <a:rPr lang="it-IT" sz="2600" dirty="0">
                <a:latin typeface="Arial" panose="020B0604020202020204" pitchFamily="34" charset="0"/>
                <a:cs typeface="Arial" panose="020B0604020202020204" pitchFamily="34" charset="0"/>
              </a:rPr>
              <a:t>Nella bibbia Il </a:t>
            </a:r>
            <a:r>
              <a:rPr lang="it-IT" sz="2600" b="1" dirty="0">
                <a:latin typeface="Arial" panose="020B0604020202020204" pitchFamily="34" charset="0"/>
                <a:cs typeface="Arial" panose="020B0604020202020204" pitchFamily="34" charset="0"/>
              </a:rPr>
              <a:t>capro espiatorio</a:t>
            </a:r>
            <a:r>
              <a:rPr lang="it-IT" sz="2600" dirty="0">
                <a:latin typeface="Arial" panose="020B0604020202020204" pitchFamily="34" charset="0"/>
                <a:cs typeface="Arial" panose="020B0604020202020204" pitchFamily="34" charset="0"/>
              </a:rPr>
              <a:t> era un capro utilizzato durante i riti sacrificali nel Tempio di Gerusalemme per chiedere il perdono dei propri peccati. </a:t>
            </a:r>
          </a:p>
          <a:p>
            <a:pPr>
              <a:lnSpc>
                <a:spcPct val="150000"/>
              </a:lnSpc>
            </a:pPr>
            <a:r>
              <a:rPr lang="it-IT" sz="2600" dirty="0">
                <a:latin typeface="Arial" panose="020B0604020202020204" pitchFamily="34" charset="0"/>
                <a:cs typeface="Arial" panose="020B0604020202020204" pitchFamily="34" charset="0"/>
              </a:rPr>
              <a:t>Il nome deriva dal rito ebraico compiuto nel giorno dell'espiazione (Kippur), quando il Sommo Sacerdote caricava tutti i peccati del popolo su un capro e poi lo mandava via nel deserto.</a:t>
            </a:r>
            <a:r>
              <a:rPr lang="it-IT"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a:t>
            </a:r>
            <a:r>
              <a:rPr lang="it-IT" sz="1600" dirty="0" err="1">
                <a:latin typeface="Arial" panose="020B0604020202020204" pitchFamily="34" charset="0"/>
                <a:cs typeface="Arial" panose="020B0604020202020204" pitchFamily="34" charset="0"/>
              </a:rPr>
              <a:t>Lev</a:t>
            </a:r>
            <a:r>
              <a:rPr lang="it-IT" sz="1600" dirty="0">
                <a:latin typeface="Arial" panose="020B0604020202020204" pitchFamily="34" charset="0"/>
                <a:cs typeface="Arial" panose="020B0604020202020204" pitchFamily="34" charset="0"/>
              </a:rPr>
              <a:t>. cap. 16). </a:t>
            </a:r>
          </a:p>
        </p:txBody>
      </p:sp>
    </p:spTree>
    <p:extLst>
      <p:ext uri="{BB962C8B-B14F-4D97-AF65-F5344CB8AC3E}">
        <p14:creationId xmlns:p14="http://schemas.microsoft.com/office/powerpoint/2010/main" val="18255986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1096" y="365125"/>
            <a:ext cx="5329808" cy="1325563"/>
          </a:xfrm>
        </p:spPr>
        <p:txBody>
          <a:bodyPr/>
          <a:lstStyle/>
          <a:p>
            <a:r>
              <a:rPr lang="it-IT" b="1" dirty="0">
                <a:latin typeface="Arial" panose="020B0604020202020204" pitchFamily="34" charset="0"/>
                <a:cs typeface="Arial" panose="020B0604020202020204" pitchFamily="34" charset="0"/>
              </a:rPr>
              <a:t>Il Capro espiatorio</a:t>
            </a:r>
          </a:p>
        </p:txBody>
      </p:sp>
      <p:sp>
        <p:nvSpPr>
          <p:cNvPr id="3" name="Segnaposto contenuto 2"/>
          <p:cNvSpPr>
            <a:spLocks noGrp="1"/>
          </p:cNvSpPr>
          <p:nvPr>
            <p:ph idx="1"/>
          </p:nvPr>
        </p:nvSpPr>
        <p:spPr>
          <a:xfrm>
            <a:off x="514772" y="1825625"/>
            <a:ext cx="11162456" cy="4351338"/>
          </a:xfrm>
          <a:solidFill>
            <a:schemeClr val="accent4">
              <a:lumMod val="20000"/>
              <a:lumOff val="80000"/>
            </a:schemeClr>
          </a:solidFill>
        </p:spPr>
        <p:txBody>
          <a:bodyPr/>
          <a:lstStyle/>
          <a:p>
            <a:pPr>
              <a:lnSpc>
                <a:spcPct val="150000"/>
              </a:lnSpc>
            </a:pPr>
            <a:r>
              <a:rPr lang="it-IT" sz="2600" dirty="0">
                <a:latin typeface="Arial" panose="020B0604020202020204" pitchFamily="34" charset="0"/>
                <a:cs typeface="Arial" panose="020B0604020202020204" pitchFamily="34" charset="0"/>
              </a:rPr>
              <a:t>Si usava allontanare una pecora, lasciandola morire nel deserto, perché era ritenuta colpevole delle malattie del gregge. </a:t>
            </a:r>
          </a:p>
          <a:p>
            <a:pPr>
              <a:lnSpc>
                <a:spcPct val="150000"/>
              </a:lnSpc>
            </a:pPr>
            <a:r>
              <a:rPr lang="it-IT" sz="2600" dirty="0">
                <a:latin typeface="Arial" panose="020B0604020202020204" pitchFamily="34" charset="0"/>
                <a:cs typeface="Arial" panose="020B0604020202020204" pitchFamily="34" charset="0"/>
              </a:rPr>
              <a:t>Veniva lasciata morire per </a:t>
            </a:r>
            <a:r>
              <a:rPr lang="it-IT" sz="2600" b="1" dirty="0">
                <a:latin typeface="Arial" panose="020B0604020202020204" pitchFamily="34" charset="0"/>
                <a:cs typeface="Arial" panose="020B0604020202020204" pitchFamily="34" charset="0"/>
              </a:rPr>
              <a:t>purificare</a:t>
            </a:r>
            <a:r>
              <a:rPr lang="it-IT" sz="2600" dirty="0">
                <a:latin typeface="Arial" panose="020B0604020202020204" pitchFamily="34" charset="0"/>
                <a:cs typeface="Arial" panose="020B0604020202020204" pitchFamily="34" charset="0"/>
              </a:rPr>
              <a:t> e </a:t>
            </a:r>
            <a:r>
              <a:rPr lang="it-IT" sz="2600" b="1" dirty="0">
                <a:latin typeface="Arial" panose="020B0604020202020204" pitchFamily="34" charset="0"/>
                <a:cs typeface="Arial" panose="020B0604020202020204" pitchFamily="34" charset="0"/>
              </a:rPr>
              <a:t>salvare</a:t>
            </a:r>
            <a:r>
              <a:rPr lang="it-IT" sz="2600" dirty="0">
                <a:latin typeface="Arial" panose="020B0604020202020204" pitchFamily="34" charset="0"/>
                <a:cs typeface="Arial" panose="020B0604020202020204" pitchFamily="34" charset="0"/>
              </a:rPr>
              <a:t> il gregge dalle malattie.</a:t>
            </a:r>
          </a:p>
          <a:p>
            <a:pPr marL="0" indent="0" algn="ctr">
              <a:lnSpc>
                <a:spcPct val="150000"/>
              </a:lnSpc>
              <a:buNone/>
            </a:pPr>
            <a:endParaRPr lang="it-IT" sz="800" dirty="0">
              <a:latin typeface="Arial" panose="020B0604020202020204" pitchFamily="34" charset="0"/>
              <a:cs typeface="Arial" panose="020B0604020202020204" pitchFamily="34" charset="0"/>
            </a:endParaRPr>
          </a:p>
          <a:p>
            <a:pPr marL="0" indent="0" algn="ctr">
              <a:lnSpc>
                <a:spcPct val="150000"/>
              </a:lnSpc>
              <a:buNone/>
            </a:pPr>
            <a:r>
              <a:rPr lang="it-IT" dirty="0">
                <a:latin typeface="Arial" panose="020B0604020202020204" pitchFamily="34" charset="0"/>
                <a:cs typeface="Arial" panose="020B0604020202020204" pitchFamily="34" charset="0"/>
              </a:rPr>
              <a:t>Anche </a:t>
            </a:r>
            <a:r>
              <a:rPr lang="it-IT" b="1" dirty="0">
                <a:latin typeface="Arial" panose="020B0604020202020204" pitchFamily="34" charset="0"/>
                <a:cs typeface="Arial" panose="020B0604020202020204" pitchFamily="34" charset="0"/>
              </a:rPr>
              <a:t>Gesù</a:t>
            </a:r>
            <a:r>
              <a:rPr lang="it-IT" dirty="0">
                <a:latin typeface="Arial" panose="020B0604020202020204" pitchFamily="34" charset="0"/>
                <a:cs typeface="Arial" panose="020B0604020202020204" pitchFamily="34" charset="0"/>
              </a:rPr>
              <a:t> viene considerato il capro espiatorio, l’</a:t>
            </a:r>
            <a:r>
              <a:rPr lang="it-IT" b="1" dirty="0">
                <a:latin typeface="Arial" panose="020B0604020202020204" pitchFamily="34" charset="0"/>
                <a:cs typeface="Arial" panose="020B0604020202020204" pitchFamily="34" charset="0"/>
              </a:rPr>
              <a:t>Agnello</a:t>
            </a:r>
            <a:r>
              <a:rPr lang="it-IT" dirty="0">
                <a:latin typeface="Arial" panose="020B0604020202020204" pitchFamily="34" charset="0"/>
                <a:cs typeface="Arial" panose="020B0604020202020204" pitchFamily="34" charset="0"/>
              </a:rPr>
              <a:t> immolato per salvare l’umanità.</a:t>
            </a:r>
          </a:p>
        </p:txBody>
      </p:sp>
    </p:spTree>
    <p:extLst>
      <p:ext uri="{BB962C8B-B14F-4D97-AF65-F5344CB8AC3E}">
        <p14:creationId xmlns:p14="http://schemas.microsoft.com/office/powerpoint/2010/main" val="6243445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1096" y="365125"/>
            <a:ext cx="5329808" cy="1325563"/>
          </a:xfrm>
        </p:spPr>
        <p:txBody>
          <a:bodyPr/>
          <a:lstStyle/>
          <a:p>
            <a:r>
              <a:rPr lang="it-IT" b="1" dirty="0">
                <a:latin typeface="Arial" panose="020B0604020202020204" pitchFamily="34" charset="0"/>
                <a:cs typeface="Arial" panose="020B0604020202020204" pitchFamily="34" charset="0"/>
              </a:rPr>
              <a:t>Il Capro espiatorio</a:t>
            </a:r>
          </a:p>
        </p:txBody>
      </p:sp>
      <p:sp>
        <p:nvSpPr>
          <p:cNvPr id="3" name="Segnaposto contenuto 2"/>
          <p:cNvSpPr>
            <a:spLocks noGrp="1"/>
          </p:cNvSpPr>
          <p:nvPr>
            <p:ph idx="1"/>
          </p:nvPr>
        </p:nvSpPr>
        <p:spPr>
          <a:xfrm>
            <a:off x="713098" y="1556792"/>
            <a:ext cx="10765804" cy="4843735"/>
          </a:xfrm>
          <a:solidFill>
            <a:schemeClr val="accent4">
              <a:lumMod val="20000"/>
              <a:lumOff val="80000"/>
            </a:schemeClr>
          </a:solidFill>
        </p:spPr>
        <p:txBody>
          <a:bodyPr/>
          <a:lstStyle/>
          <a:p>
            <a:pPr>
              <a:lnSpc>
                <a:spcPct val="150000"/>
              </a:lnSpc>
            </a:pPr>
            <a:r>
              <a:rPr lang="it-IT" dirty="0">
                <a:latin typeface="Arial" panose="020B0604020202020204" pitchFamily="34" charset="0"/>
                <a:cs typeface="Arial" panose="020B0604020202020204" pitchFamily="34" charset="0"/>
              </a:rPr>
              <a:t>In senso figurato un capro espiatorio è qualcuno a cui sono attribuite tutte le colpe e deve subirne le conseguenze spesso con l’obiettivo di nascondere le vere cause e i veri colpevoli. </a:t>
            </a:r>
          </a:p>
          <a:p>
            <a:pPr>
              <a:lnSpc>
                <a:spcPct val="150000"/>
              </a:lnSpc>
            </a:pPr>
            <a:r>
              <a:rPr lang="it-IT" dirty="0">
                <a:latin typeface="Arial" panose="020B0604020202020204" pitchFamily="34" charset="0"/>
                <a:cs typeface="Arial" panose="020B0604020202020204" pitchFamily="34" charset="0"/>
              </a:rPr>
              <a:t>Il condannato a morte potrebbe essere un capro espiatorio per non riconoscere le colpe della società?   </a:t>
            </a:r>
          </a:p>
          <a:p>
            <a:pPr algn="ctr">
              <a:lnSpc>
                <a:spcPct val="150000"/>
              </a:lnSpc>
            </a:pPr>
            <a:r>
              <a:rPr lang="it-IT" dirty="0">
                <a:latin typeface="Arial" panose="020B0604020202020204" pitchFamily="34" charset="0"/>
                <a:cs typeface="Arial" panose="020B0604020202020204" pitchFamily="34" charset="0"/>
              </a:rPr>
              <a:t>Quali sono le colpe altrui?</a:t>
            </a:r>
          </a:p>
        </p:txBody>
      </p:sp>
    </p:spTree>
    <p:extLst>
      <p:ext uri="{BB962C8B-B14F-4D97-AF65-F5344CB8AC3E}">
        <p14:creationId xmlns:p14="http://schemas.microsoft.com/office/powerpoint/2010/main" val="637633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281410" y="261144"/>
            <a:ext cx="11629181" cy="6335713"/>
          </a:xfrm>
          <a:solidFill>
            <a:schemeClr val="accent4">
              <a:lumMod val="20000"/>
              <a:lumOff val="80000"/>
            </a:schemeClr>
          </a:solidFill>
          <a:ln>
            <a:solidFill>
              <a:schemeClr val="tx1"/>
            </a:solidFill>
          </a:ln>
        </p:spPr>
        <p:txBody>
          <a:bodyPr rtlCol="0">
            <a:normAutofit fontScale="92500" lnSpcReduction="10000"/>
          </a:bodyPr>
          <a:lstStyle/>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Alcuni pensano che siamo tutti uguali (es. i sistemi ideologici comunisti)</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pertanto è lo Stato che deve decidere per noi…</a:t>
            </a:r>
          </a:p>
          <a:p>
            <a:pPr marL="0" indent="0" algn="ctr" eaLnBrk="1" fontAlgn="auto" hangingPunct="1">
              <a:lnSpc>
                <a:spcPct val="160000"/>
              </a:lnSpc>
              <a:spcAft>
                <a:spcPts val="0"/>
              </a:spcAft>
              <a:buFont typeface="Arial" panose="020B0604020202020204" pitchFamily="34" charset="0"/>
              <a:buNone/>
              <a:defRPr/>
            </a:pPr>
            <a:endParaRPr lang="it-IT" altLang="it-IT" sz="2400" dirty="0">
              <a:latin typeface="Arial" panose="020B0604020202020204" pitchFamily="34" charset="0"/>
              <a:cs typeface="Arial" panose="020B0604020202020204" pitchFamily="34" charset="0"/>
            </a:endParaRP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La </a:t>
            </a:r>
            <a:r>
              <a:rPr lang="it-IT" altLang="it-IT" sz="2400" b="1" dirty="0">
                <a:latin typeface="Arial" panose="020B0604020202020204" pitchFamily="34" charset="0"/>
                <a:cs typeface="Arial" panose="020B0604020202020204" pitchFamily="34" charset="0"/>
              </a:rPr>
              <a:t>RELIGIONE</a:t>
            </a:r>
            <a:r>
              <a:rPr lang="it-IT" altLang="it-IT" sz="2400" dirty="0">
                <a:latin typeface="Arial" panose="020B0604020202020204" pitchFamily="34" charset="0"/>
                <a:cs typeface="Arial" panose="020B0604020202020204" pitchFamily="34" charset="0"/>
              </a:rPr>
              <a:t> sostiene che siamo </a:t>
            </a:r>
          </a:p>
          <a:p>
            <a:pPr marL="0" indent="0" algn="ctr" eaLnBrk="1" fontAlgn="auto" hangingPunct="1">
              <a:lnSpc>
                <a:spcPct val="160000"/>
              </a:lnSpc>
              <a:spcAft>
                <a:spcPts val="0"/>
              </a:spcAft>
              <a:buFont typeface="Arial" panose="020B0604020202020204" pitchFamily="34" charset="0"/>
              <a:buNone/>
              <a:defRPr/>
            </a:pPr>
            <a:r>
              <a:rPr lang="it-IT" altLang="it-IT" sz="3300" b="1" dirty="0">
                <a:latin typeface="Arial" panose="020B0604020202020204" pitchFamily="34" charset="0"/>
                <a:cs typeface="Arial" panose="020B0604020202020204" pitchFamily="34" charset="0"/>
              </a:rPr>
              <a:t>tutti importanti in uguale maniera ma diversi </a:t>
            </a:r>
            <a:r>
              <a:rPr lang="it-IT" altLang="it-IT" sz="3400" b="1" dirty="0">
                <a:latin typeface="Arial" panose="020B0604020202020204" pitchFamily="34" charset="0"/>
                <a:cs typeface="Arial" panose="020B0604020202020204" pitchFamily="34" charset="0"/>
              </a:rPr>
              <a:t>tra noi, </a:t>
            </a:r>
          </a:p>
          <a:p>
            <a:pPr marL="0" indent="0" algn="ctr" eaLnBrk="1" fontAlgn="auto" hangingPunct="1">
              <a:lnSpc>
                <a:spcPct val="160000"/>
              </a:lnSpc>
              <a:spcAft>
                <a:spcPts val="0"/>
              </a:spcAft>
              <a:buNone/>
              <a:defRPr/>
            </a:pPr>
            <a:r>
              <a:rPr lang="it-IT" altLang="it-IT" sz="2400" dirty="0">
                <a:latin typeface="Arial" panose="020B0604020202020204" pitchFamily="34" charset="0"/>
                <a:cs typeface="Arial" panose="020B0604020202020204" pitchFamily="34" charset="0"/>
              </a:rPr>
              <a:t>perché siamo fratelli in quanto figli di Dio.</a:t>
            </a:r>
          </a:p>
          <a:p>
            <a:pPr marL="0" indent="0" algn="ctr" eaLnBrk="1" fontAlgn="auto" hangingPunct="1">
              <a:lnSpc>
                <a:spcPct val="160000"/>
              </a:lnSpc>
              <a:spcAft>
                <a:spcPts val="0"/>
              </a:spcAft>
              <a:buNone/>
              <a:defRPr/>
            </a:pPr>
            <a:r>
              <a:rPr lang="it-IT" altLang="it-IT" sz="2400" dirty="0">
                <a:latin typeface="Arial" panose="020B0604020202020204" pitchFamily="34" charset="0"/>
                <a:cs typeface="Arial" panose="020B0604020202020204" pitchFamily="34" charset="0"/>
              </a:rPr>
              <a:t>Siamo stati creati diversi CONDIVIDERE, per essere </a:t>
            </a:r>
            <a:r>
              <a:rPr lang="it-IT" altLang="it-IT" sz="2400" b="1" dirty="0">
                <a:latin typeface="Arial" panose="020B0604020202020204" pitchFamily="34" charset="0"/>
                <a:cs typeface="Arial" panose="020B0604020202020204" pitchFamily="34" charset="0"/>
              </a:rPr>
              <a:t>interdipendenti</a:t>
            </a:r>
            <a:r>
              <a:rPr lang="it-IT" altLang="it-IT" sz="2400" dirty="0">
                <a:latin typeface="Arial" panose="020B0604020202020204" pitchFamily="34" charset="0"/>
                <a:cs typeface="Arial" panose="020B0604020202020204" pitchFamily="34" charset="0"/>
              </a:rPr>
              <a:t> dalle nostre diversità: </a:t>
            </a:r>
          </a:p>
          <a:p>
            <a:pPr marL="0" indent="0" algn="ctr" eaLnBrk="1" fontAlgn="auto" hangingPunct="1">
              <a:lnSpc>
                <a:spcPct val="160000"/>
              </a:lnSpc>
              <a:spcAft>
                <a:spcPts val="0"/>
              </a:spcAft>
              <a:buNone/>
              <a:defRPr/>
            </a:pPr>
            <a:r>
              <a:rPr lang="it-IT" altLang="it-IT" sz="2400" dirty="0">
                <a:latin typeface="Arial" panose="020B0604020202020204" pitchFamily="34" charset="0"/>
                <a:cs typeface="Arial" panose="020B0604020202020204" pitchFamily="34" charset="0"/>
              </a:rPr>
              <a:t>ognuno ha bisogno della diversità dell’altro per vivere meglio!</a:t>
            </a:r>
          </a:p>
          <a:p>
            <a:pPr marL="0" indent="0" algn="ctr" eaLnBrk="1" fontAlgn="auto" hangingPunct="1">
              <a:lnSpc>
                <a:spcPct val="120000"/>
              </a:lnSpc>
              <a:spcAft>
                <a:spcPts val="0"/>
              </a:spcAft>
              <a:buNone/>
              <a:defRPr/>
            </a:pPr>
            <a:r>
              <a:rPr lang="it-IT" altLang="it-IT" sz="2200" dirty="0">
                <a:latin typeface="Arial" panose="020B0604020202020204" pitchFamily="34" charset="0"/>
                <a:cs typeface="Arial" panose="020B0604020202020204" pitchFamily="34" charset="0"/>
              </a:rPr>
              <a:t>Es. il panettiere è utile per sfamare l’ingegnere, il quale è utile per progettare il trattore, </a:t>
            </a:r>
          </a:p>
          <a:p>
            <a:pPr marL="0" indent="0" algn="ctr" eaLnBrk="1" fontAlgn="auto" hangingPunct="1">
              <a:lnSpc>
                <a:spcPct val="120000"/>
              </a:lnSpc>
              <a:spcAft>
                <a:spcPts val="0"/>
              </a:spcAft>
              <a:buNone/>
              <a:defRPr/>
            </a:pPr>
            <a:r>
              <a:rPr lang="it-IT" altLang="it-IT" sz="2200" dirty="0">
                <a:latin typeface="Arial" panose="020B0604020202020204" pitchFamily="34" charset="0"/>
                <a:cs typeface="Arial" panose="020B0604020202020204" pitchFamily="34" charset="0"/>
              </a:rPr>
              <a:t>il quale è utile per l’agricoltore che coltiva il grano, il quale è utile per la farina del panettiere….</a:t>
            </a:r>
          </a:p>
        </p:txBody>
      </p:sp>
    </p:spTree>
    <p:extLst>
      <p:ext uri="{BB962C8B-B14F-4D97-AF65-F5344CB8AC3E}">
        <p14:creationId xmlns:p14="http://schemas.microsoft.com/office/powerpoint/2010/main" val="39776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1000"/>
                                        <p:tgtEl>
                                          <p:spTgt spid="3075">
                                            <p:txEl>
                                              <p:pRg st="3" end="3"/>
                                            </p:txEl>
                                          </p:spTgt>
                                        </p:tgtEl>
                                      </p:cBhvr>
                                    </p:animEffect>
                                    <p:anim calcmode="lin" valueType="num">
                                      <p:cBhvr>
                                        <p:cTn id="8"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Effect transition="in" filter="fade">
                                      <p:cBhvr>
                                        <p:cTn id="14" dur="1000"/>
                                        <p:tgtEl>
                                          <p:spTgt spid="3075">
                                            <p:txEl>
                                              <p:pRg st="4" end="4"/>
                                            </p:txEl>
                                          </p:spTgt>
                                        </p:tgtEl>
                                      </p:cBhvr>
                                    </p:animEffect>
                                    <p:anim calcmode="lin" valueType="num">
                                      <p:cBhvr>
                                        <p:cTn id="1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fade">
                                      <p:cBhvr>
                                        <p:cTn id="19" dur="1000"/>
                                        <p:tgtEl>
                                          <p:spTgt spid="3075">
                                            <p:txEl>
                                              <p:pRg st="5" end="5"/>
                                            </p:txEl>
                                          </p:spTgt>
                                        </p:tgtEl>
                                      </p:cBhvr>
                                    </p:animEffect>
                                    <p:anim calcmode="lin" valueType="num">
                                      <p:cBhvr>
                                        <p:cTn id="20"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5">
                                            <p:txEl>
                                              <p:pRg st="6" end="6"/>
                                            </p:txEl>
                                          </p:spTgt>
                                        </p:tgtEl>
                                        <p:attrNameLst>
                                          <p:attrName>style.visibility</p:attrName>
                                        </p:attrNameLst>
                                      </p:cBhvr>
                                      <p:to>
                                        <p:strVal val="visible"/>
                                      </p:to>
                                    </p:set>
                                    <p:animEffect transition="in" filter="fade">
                                      <p:cBhvr>
                                        <p:cTn id="24" dur="1000"/>
                                        <p:tgtEl>
                                          <p:spTgt spid="3075">
                                            <p:txEl>
                                              <p:pRg st="6" end="6"/>
                                            </p:txEl>
                                          </p:spTgt>
                                        </p:tgtEl>
                                      </p:cBhvr>
                                    </p:animEffect>
                                    <p:anim calcmode="lin" valueType="num">
                                      <p:cBhvr>
                                        <p:cTn id="25"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animEffect transition="in" filter="fade">
                                      <p:cBhvr>
                                        <p:cTn id="29" dur="1000"/>
                                        <p:tgtEl>
                                          <p:spTgt spid="3075">
                                            <p:txEl>
                                              <p:pRg st="7" end="7"/>
                                            </p:txEl>
                                          </p:spTgt>
                                        </p:tgtEl>
                                      </p:cBhvr>
                                    </p:animEffect>
                                    <p:anim calcmode="lin" valueType="num">
                                      <p:cBhvr>
                                        <p:cTn id="30"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5">
                                            <p:txEl>
                                              <p:pRg st="8" end="8"/>
                                            </p:txEl>
                                          </p:spTgt>
                                        </p:tgtEl>
                                        <p:attrNameLst>
                                          <p:attrName>style.visibility</p:attrName>
                                        </p:attrNameLst>
                                      </p:cBhvr>
                                      <p:to>
                                        <p:strVal val="visible"/>
                                      </p:to>
                                    </p:set>
                                    <p:animEffect transition="in" filter="fade">
                                      <p:cBhvr>
                                        <p:cTn id="34" dur="1000"/>
                                        <p:tgtEl>
                                          <p:spTgt spid="3075">
                                            <p:txEl>
                                              <p:pRg st="8" end="8"/>
                                            </p:txEl>
                                          </p:spTgt>
                                        </p:tgtEl>
                                      </p:cBhvr>
                                    </p:animEffect>
                                    <p:anim calcmode="lin" valueType="num">
                                      <p:cBhvr>
                                        <p:cTn id="35"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75">
                                            <p:txEl>
                                              <p:pRg st="9" end="9"/>
                                            </p:txEl>
                                          </p:spTgt>
                                        </p:tgtEl>
                                        <p:attrNameLst>
                                          <p:attrName>style.visibility</p:attrName>
                                        </p:attrNameLst>
                                      </p:cBhvr>
                                      <p:to>
                                        <p:strVal val="visible"/>
                                      </p:to>
                                    </p:set>
                                    <p:animEffect transition="in" filter="fade">
                                      <p:cBhvr>
                                        <p:cTn id="39" dur="1000"/>
                                        <p:tgtEl>
                                          <p:spTgt spid="3075">
                                            <p:txEl>
                                              <p:pRg st="9" end="9"/>
                                            </p:txEl>
                                          </p:spTgt>
                                        </p:tgtEl>
                                      </p:cBhvr>
                                    </p:animEffect>
                                    <p:anim calcmode="lin" valueType="num">
                                      <p:cBhvr>
                                        <p:cTn id="40"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17414" y="188888"/>
            <a:ext cx="11557173" cy="6480224"/>
          </a:xfrm>
          <a:solidFill>
            <a:schemeClr val="accent4">
              <a:lumMod val="20000"/>
              <a:lumOff val="80000"/>
            </a:schemeClr>
          </a:solidFill>
          <a:ln>
            <a:solidFill>
              <a:schemeClr val="tx1"/>
            </a:solidFill>
          </a:ln>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endParaRPr lang="it-IT" altLang="it-IT" sz="4000" b="1" dirty="0">
              <a:latin typeface="Arial" panose="020B0604020202020204" pitchFamily="34" charset="0"/>
              <a:cs typeface="Arial" panose="020B0604020202020204" pitchFamily="34" charset="0"/>
            </a:endParaRPr>
          </a:p>
          <a:p>
            <a:pPr marL="0" indent="0" algn="ctr" eaLnBrk="1" fontAlgn="auto" hangingPunct="1">
              <a:lnSpc>
                <a:spcPct val="150000"/>
              </a:lnSpc>
              <a:spcAft>
                <a:spcPts val="0"/>
              </a:spcAft>
              <a:buFont typeface="Arial" panose="020B0604020202020204" pitchFamily="34" charset="0"/>
              <a:buNone/>
              <a:defRPr/>
            </a:pPr>
            <a:r>
              <a:rPr lang="it-IT" altLang="it-IT" b="1" dirty="0">
                <a:latin typeface="Arial" panose="020B0604020202020204" pitchFamily="34" charset="0"/>
                <a:cs typeface="Arial" panose="020B0604020202020204" pitchFamily="34" charset="0"/>
              </a:rPr>
              <a:t>Papa Francesco </a:t>
            </a:r>
            <a:r>
              <a:rPr lang="it-IT" altLang="it-IT" dirty="0">
                <a:latin typeface="Arial" panose="020B0604020202020204" pitchFamily="34" charset="0"/>
                <a:cs typeface="Arial" panose="020B0604020202020204" pitchFamily="34" charset="0"/>
              </a:rPr>
              <a:t>ha firmato una enciclica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con il titolo </a:t>
            </a:r>
            <a:r>
              <a:rPr lang="it-IT" altLang="it-IT" b="1" dirty="0">
                <a:latin typeface="Arial" panose="020B0604020202020204" pitchFamily="34" charset="0"/>
                <a:cs typeface="Arial" panose="020B0604020202020204" pitchFamily="34" charset="0"/>
              </a:rPr>
              <a:t>«Fratelli tutti»</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Cosa ne pensate di questo titolo?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Vi sentite fratelli di tutti?</a:t>
            </a:r>
          </a:p>
          <a:p>
            <a:pPr marL="0" indent="0">
              <a:buNone/>
            </a:pPr>
            <a:endParaRPr lang="it-IT" dirty="0">
              <a:latin typeface="Arial" panose="020B0604020202020204" pitchFamily="34" charset="0"/>
              <a:cs typeface="Arial" panose="020B0604020202020204" pitchFamily="34" charset="0"/>
            </a:endParaRPr>
          </a:p>
          <a:p>
            <a:pPr marL="0" indent="0">
              <a:buNone/>
            </a:pPr>
            <a:endParaRPr lang="it-IT" sz="900" dirty="0">
              <a:latin typeface="Arial" panose="020B0604020202020204" pitchFamily="34" charset="0"/>
              <a:cs typeface="Arial" panose="020B0604020202020204" pitchFamily="34" charset="0"/>
            </a:endParaRPr>
          </a:p>
          <a:p>
            <a:pPr marL="0" indent="0" algn="ctr">
              <a:lnSpc>
                <a:spcPct val="150000"/>
              </a:lnSpc>
              <a:buNone/>
            </a:pPr>
            <a:r>
              <a:rPr lang="it-IT" dirty="0">
                <a:latin typeface="Arial" panose="020B0604020202020204" pitchFamily="34" charset="0"/>
                <a:cs typeface="Arial" panose="020B0604020202020204" pitchFamily="34" charset="0"/>
              </a:rPr>
              <a:t>il titolo ha scatenato odio e rabbia di molti contro il Papa: </a:t>
            </a:r>
          </a:p>
          <a:p>
            <a:pPr marL="0" indent="0" algn="ctr">
              <a:lnSpc>
                <a:spcPct val="150000"/>
              </a:lnSpc>
              <a:buNone/>
            </a:pPr>
            <a:r>
              <a:rPr lang="it-IT" b="1" dirty="0">
                <a:latin typeface="Arial" panose="020B0604020202020204" pitchFamily="34" charset="0"/>
                <a:cs typeface="Arial" panose="020B0604020202020204" pitchFamily="34" charset="0"/>
              </a:rPr>
              <a:t>fratelli di chi…?</a:t>
            </a:r>
          </a:p>
          <a:p>
            <a:pPr marL="457200" lvl="1" indent="0">
              <a:lnSpc>
                <a:spcPct val="150000"/>
              </a:lnSpc>
              <a:buNone/>
            </a:pPr>
            <a:r>
              <a:rPr lang="it-IT" dirty="0">
                <a:latin typeface="Arial" panose="020B0604020202020204" pitchFamily="34" charset="0"/>
                <a:cs typeface="Arial" panose="020B0604020202020204" pitchFamily="34" charset="0"/>
              </a:rPr>
              <a:t>Degli zingari?     Dei migranti?     Dei carcerati?     Degli ultimi, i più poveri?</a:t>
            </a:r>
          </a:p>
          <a:p>
            <a:pPr marL="457200" lvl="1" indent="0">
              <a:lnSpc>
                <a:spcPct val="150000"/>
              </a:lnSpc>
              <a:buNone/>
            </a:pPr>
            <a:r>
              <a:rPr lang="it-IT" dirty="0">
                <a:latin typeface="Arial" panose="020B0604020202020204" pitchFamily="34" charset="0"/>
                <a:cs typeface="Arial" panose="020B0604020202020204" pitchFamily="34" charset="0"/>
              </a:rPr>
              <a:t>Per alcuni la risposta è un grosso “</a:t>
            </a:r>
            <a:r>
              <a:rPr lang="it-IT" b="1" dirty="0">
                <a:latin typeface="Arial" panose="020B0604020202020204" pitchFamily="34" charset="0"/>
                <a:cs typeface="Arial" panose="020B0604020202020204" pitchFamily="34" charset="0"/>
              </a:rPr>
              <a:t>NO</a:t>
            </a:r>
            <a:r>
              <a:rPr lang="it-IT" dirty="0">
                <a:latin typeface="Arial" panose="020B0604020202020204" pitchFamily="34" charset="0"/>
                <a:cs typeface="Arial" panose="020B0604020202020204" pitchFamily="34" charset="0"/>
              </a:rPr>
              <a:t>” e lo hanno espresso con insulti e offese al papa.</a:t>
            </a:r>
          </a:p>
        </p:txBody>
      </p:sp>
      <p:pic>
        <p:nvPicPr>
          <p:cNvPr id="5" name="Immagine 4"/>
          <p:cNvPicPr>
            <a:picLocks noChangeAspect="1"/>
          </p:cNvPicPr>
          <p:nvPr/>
        </p:nvPicPr>
        <p:blipFill>
          <a:blip r:embed="rId2">
            <a:extLst>
              <a:ext uri="{BEBA8EAE-BF5A-486C-A8C5-ECC9F3942E4B}">
                <a14:imgProps xmlns:a14="http://schemas.microsoft.com/office/drawing/2010/main">
                  <a14:imgLayer r:embed="rId3">
                    <a14:imgEffect>
                      <a14:backgroundRemoval t="0" b="100000" l="9250" r="90875"/>
                    </a14:imgEffect>
                  </a14:imgLayer>
                </a14:imgProps>
              </a:ext>
              <a:ext uri="{28A0092B-C50C-407E-A947-70E740481C1C}">
                <a14:useLocalDpi xmlns:a14="http://schemas.microsoft.com/office/drawing/2010/main" val="0"/>
              </a:ext>
            </a:extLst>
          </a:blip>
          <a:stretch>
            <a:fillRect/>
          </a:stretch>
        </p:blipFill>
        <p:spPr>
          <a:xfrm>
            <a:off x="-384720" y="476672"/>
            <a:ext cx="4736000" cy="2664000"/>
          </a:xfrm>
          <a:prstGeom prst="rect">
            <a:avLst/>
          </a:prstGeom>
        </p:spPr>
      </p:pic>
    </p:spTree>
    <p:extLst>
      <p:ext uri="{BB962C8B-B14F-4D97-AF65-F5344CB8AC3E}">
        <p14:creationId xmlns:p14="http://schemas.microsoft.com/office/powerpoint/2010/main" val="37371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7" end="7"/>
                                            </p:txEl>
                                          </p:spTgt>
                                        </p:tgtEl>
                                        <p:attrNameLst>
                                          <p:attrName>style.visibility</p:attrName>
                                        </p:attrNameLst>
                                      </p:cBhvr>
                                      <p:to>
                                        <p:strVal val="visible"/>
                                      </p:to>
                                    </p:set>
                                    <p:animEffect transition="in" filter="fade">
                                      <p:cBhvr>
                                        <p:cTn id="7" dur="1000"/>
                                        <p:tgtEl>
                                          <p:spTgt spid="3075">
                                            <p:txEl>
                                              <p:pRg st="7" end="7"/>
                                            </p:txEl>
                                          </p:spTgt>
                                        </p:tgtEl>
                                      </p:cBhvr>
                                    </p:animEffect>
                                    <p:anim calcmode="lin" valueType="num">
                                      <p:cBhvr>
                                        <p:cTn id="8"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xEl>
                                              <p:pRg st="8" end="8"/>
                                            </p:txEl>
                                          </p:spTgt>
                                        </p:tgtEl>
                                        <p:attrNameLst>
                                          <p:attrName>style.visibility</p:attrName>
                                        </p:attrNameLst>
                                      </p:cBhvr>
                                      <p:to>
                                        <p:strVal val="visible"/>
                                      </p:to>
                                    </p:set>
                                    <p:animEffect transition="in" filter="fade">
                                      <p:cBhvr>
                                        <p:cTn id="12" dur="1000"/>
                                        <p:tgtEl>
                                          <p:spTgt spid="3075">
                                            <p:txEl>
                                              <p:pRg st="8" end="8"/>
                                            </p:txEl>
                                          </p:spTgt>
                                        </p:tgtEl>
                                      </p:cBhvr>
                                    </p:animEffect>
                                    <p:anim calcmode="lin" valueType="num">
                                      <p:cBhvr>
                                        <p:cTn id="13"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075">
                                            <p:txEl>
                                              <p:pRg st="9" end="9"/>
                                            </p:txEl>
                                          </p:spTgt>
                                        </p:tgtEl>
                                        <p:attrNameLst>
                                          <p:attrName>style.visibility</p:attrName>
                                        </p:attrNameLst>
                                      </p:cBhvr>
                                      <p:to>
                                        <p:strVal val="visible"/>
                                      </p:to>
                                    </p:set>
                                    <p:animEffect transition="in" filter="wipe(left)">
                                      <p:cBhvr>
                                        <p:cTn id="18" dur="2000"/>
                                        <p:tgtEl>
                                          <p:spTgt spid="3075">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075">
                                            <p:txEl>
                                              <p:pRg st="10" end="10"/>
                                            </p:txEl>
                                          </p:spTgt>
                                        </p:tgtEl>
                                        <p:attrNameLst>
                                          <p:attrName>style.visibility</p:attrName>
                                        </p:attrNameLst>
                                      </p:cBhvr>
                                      <p:to>
                                        <p:strVal val="visible"/>
                                      </p:to>
                                    </p:set>
                                    <p:animEffect transition="in" filter="fade">
                                      <p:cBhvr>
                                        <p:cTn id="23" dur="1000"/>
                                        <p:tgtEl>
                                          <p:spTgt spid="3075">
                                            <p:txEl>
                                              <p:pRg st="10" end="10"/>
                                            </p:txEl>
                                          </p:spTgt>
                                        </p:tgtEl>
                                      </p:cBhvr>
                                    </p:animEffect>
                                    <p:anim calcmode="lin" valueType="num">
                                      <p:cBhvr>
                                        <p:cTn id="24"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25"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71475" y="333375"/>
            <a:ext cx="11449050" cy="6335713"/>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4000" b="1" dirty="0">
              <a:latin typeface="Arial" panose="020B0604020202020204" pitchFamily="34" charset="0"/>
              <a:cs typeface="Arial" panose="020B0604020202020204" pitchFamily="34" charset="0"/>
            </a:endParaRPr>
          </a:p>
          <a:p>
            <a:pPr marL="3657600" lvl="8" indent="0">
              <a:lnSpc>
                <a:spcPct val="150000"/>
              </a:lnSpc>
              <a:buNone/>
            </a:pPr>
            <a:r>
              <a:rPr lang="it-IT" sz="2000" dirty="0">
                <a:latin typeface="Arial" panose="020B0604020202020204" pitchFamily="34" charset="0"/>
                <a:cs typeface="Arial" panose="020B0604020202020204" pitchFamily="34" charset="0"/>
              </a:rPr>
              <a:t>Anche Gesù che predicava </a:t>
            </a:r>
          </a:p>
          <a:p>
            <a:pPr marL="3657600" lvl="8" indent="0">
              <a:lnSpc>
                <a:spcPct val="150000"/>
              </a:lnSpc>
              <a:buNone/>
            </a:pPr>
            <a:r>
              <a:rPr lang="it-IT" sz="2000" dirty="0">
                <a:latin typeface="Arial" panose="020B0604020202020204" pitchFamily="34" charset="0"/>
                <a:cs typeface="Arial" panose="020B0604020202020204" pitchFamily="34" charset="0"/>
              </a:rPr>
              <a:t>un messaggio di amore e di fratellanza, </a:t>
            </a:r>
          </a:p>
          <a:p>
            <a:pPr marL="3657600" lvl="8" indent="0">
              <a:lnSpc>
                <a:spcPct val="150000"/>
              </a:lnSpc>
              <a:buNone/>
            </a:pPr>
            <a:r>
              <a:rPr lang="it-IT" sz="2000" dirty="0">
                <a:latin typeface="Arial" panose="020B0604020202020204" pitchFamily="34" charset="0"/>
                <a:cs typeface="Arial" panose="020B0604020202020204" pitchFamily="34" charset="0"/>
              </a:rPr>
              <a:t>che prediligeva i samaritani e i cirenei ai sacerdoti del tempio…, </a:t>
            </a:r>
          </a:p>
          <a:p>
            <a:pPr marL="3657600" lvl="8" indent="0">
              <a:lnSpc>
                <a:spcPct val="150000"/>
              </a:lnSpc>
              <a:buNone/>
            </a:pPr>
            <a:r>
              <a:rPr lang="it-IT" sz="2000" dirty="0">
                <a:latin typeface="Arial" panose="020B0604020202020204" pitchFamily="34" charset="0"/>
                <a:cs typeface="Arial" panose="020B0604020202020204" pitchFamily="34" charset="0"/>
              </a:rPr>
              <a:t>Fu odiato e definito il "pazzo",  il "bestemmiatore e l’ "eretico" ... </a:t>
            </a:r>
          </a:p>
          <a:p>
            <a:pPr marL="3657600" lvl="8" indent="0">
              <a:lnSpc>
                <a:spcPct val="150000"/>
              </a:lnSpc>
              <a:buNone/>
            </a:pPr>
            <a:r>
              <a:rPr lang="it-IT" sz="2000" dirty="0">
                <a:latin typeface="Arial" panose="020B0604020202020204" pitchFamily="34" charset="0"/>
                <a:cs typeface="Arial" panose="020B0604020202020204" pitchFamily="34" charset="0"/>
              </a:rPr>
              <a:t>Fu condannato e torturato fino alla crocifissione….</a:t>
            </a:r>
          </a:p>
          <a:p>
            <a:pPr marL="3657600" lvl="8" indent="0">
              <a:lnSpc>
                <a:spcPct val="150000"/>
              </a:lnSpc>
              <a:buNone/>
            </a:pPr>
            <a:r>
              <a:rPr lang="it-IT" sz="2000" dirty="0">
                <a:latin typeface="Arial" panose="020B0604020202020204" pitchFamily="34" charset="0"/>
                <a:cs typeface="Arial" panose="020B0604020202020204" pitchFamily="34" charset="0"/>
              </a:rPr>
              <a:t>Papa Francesco lo ricorda spesso...  </a:t>
            </a:r>
          </a:p>
          <a:p>
            <a:pPr marL="0" indent="0" algn="ctr">
              <a:lnSpc>
                <a:spcPct val="150000"/>
              </a:lnSpc>
              <a:buNone/>
            </a:pPr>
            <a:endParaRPr lang="it-IT" sz="2400" b="1" dirty="0">
              <a:latin typeface="Arial" panose="020B0604020202020204" pitchFamily="34" charset="0"/>
              <a:cs typeface="Arial" panose="020B0604020202020204" pitchFamily="34" charset="0"/>
            </a:endParaRPr>
          </a:p>
          <a:p>
            <a:pPr marL="0" indent="0" algn="ctr">
              <a:lnSpc>
                <a:spcPct val="150000"/>
              </a:lnSpc>
              <a:buNone/>
            </a:pPr>
            <a:r>
              <a:rPr lang="it-IT" b="1" dirty="0">
                <a:latin typeface="Arial" panose="020B0604020202020204" pitchFamily="34" charset="0"/>
                <a:cs typeface="Arial" panose="020B0604020202020204" pitchFamily="34" charset="0"/>
              </a:rPr>
              <a:t>In realtà la fratellanza è alla base della nostra convivenza.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980728"/>
            <a:ext cx="3110400" cy="2700000"/>
          </a:xfrm>
          <a:prstGeom prst="rect">
            <a:avLst/>
          </a:prstGeom>
        </p:spPr>
      </p:pic>
    </p:spTree>
    <p:extLst>
      <p:ext uri="{BB962C8B-B14F-4D97-AF65-F5344CB8AC3E}">
        <p14:creationId xmlns:p14="http://schemas.microsoft.com/office/powerpoint/2010/main" val="21899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xEl>
                                              <p:pRg st="8" end="8"/>
                                            </p:txEl>
                                          </p:spTgt>
                                        </p:tgtEl>
                                        <p:attrNameLst>
                                          <p:attrName>style.visibility</p:attrName>
                                        </p:attrNameLst>
                                      </p:cBhvr>
                                      <p:to>
                                        <p:strVal val="visible"/>
                                      </p:to>
                                    </p:set>
                                    <p:animEffect transition="in" filter="wipe(left)">
                                      <p:cBhvr>
                                        <p:cTn id="7" dur="2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371475" y="333375"/>
            <a:ext cx="11449050" cy="6335713"/>
          </a:xfrm>
          <a:solidFill>
            <a:schemeClr val="accent4">
              <a:lumMod val="20000"/>
              <a:lumOff val="80000"/>
            </a:schemeClr>
          </a:solidFill>
          <a:ln>
            <a:solidFill>
              <a:schemeClr val="tx1"/>
            </a:solidFill>
          </a:ln>
        </p:spPr>
        <p:txBody>
          <a:bodyPr rtlCol="0">
            <a:normAutofit/>
          </a:bodyPr>
          <a:lstStyle/>
          <a:p>
            <a:pPr marL="914400" lvl="2" indent="0">
              <a:lnSpc>
                <a:spcPct val="150000"/>
              </a:lnSpc>
              <a:buNone/>
            </a:pPr>
            <a:r>
              <a:rPr lang="it-IT" dirty="0">
                <a:latin typeface="Arial" panose="020B0604020202020204" pitchFamily="34" charset="0"/>
                <a:cs typeface="Arial" panose="020B0604020202020204" pitchFamily="34" charset="0"/>
              </a:rPr>
              <a:t>“Tutto si riassume in questo: che </a:t>
            </a:r>
            <a:r>
              <a:rPr lang="it-IT" sz="2400" b="1" dirty="0">
                <a:latin typeface="Arial" panose="020B0604020202020204" pitchFamily="34" charset="0"/>
                <a:cs typeface="Arial" panose="020B0604020202020204" pitchFamily="34" charset="0"/>
              </a:rPr>
              <a:t>la vita intera è interdipendente</a:t>
            </a:r>
            <a:r>
              <a:rPr lang="it-IT" dirty="0">
                <a:latin typeface="Arial" panose="020B0604020202020204" pitchFamily="34" charset="0"/>
                <a:cs typeface="Arial" panose="020B0604020202020204" pitchFamily="34" charset="0"/>
              </a:rPr>
              <a:t>. </a:t>
            </a:r>
          </a:p>
          <a:p>
            <a:pPr marL="914400" lvl="2" indent="0">
              <a:lnSpc>
                <a:spcPct val="150000"/>
              </a:lnSpc>
              <a:buNone/>
            </a:pPr>
            <a:r>
              <a:rPr lang="it-IT" dirty="0">
                <a:latin typeface="Arial" panose="020B0604020202020204" pitchFamily="34" charset="0"/>
                <a:cs typeface="Arial" panose="020B0604020202020204" pitchFamily="34" charset="0"/>
              </a:rPr>
              <a:t>Siamo tutti prigionieri di un inevitabile </a:t>
            </a:r>
            <a:r>
              <a:rPr lang="it-IT" sz="2400" b="1" dirty="0">
                <a:latin typeface="Arial" panose="020B0604020202020204" pitchFamily="34" charset="0"/>
                <a:cs typeface="Arial" panose="020B0604020202020204" pitchFamily="34" charset="0"/>
              </a:rPr>
              <a:t>rete di reciprocità</a:t>
            </a:r>
            <a:r>
              <a:rPr lang="it-IT" dirty="0">
                <a:latin typeface="Arial" panose="020B0604020202020204" pitchFamily="34" charset="0"/>
                <a:cs typeface="Arial" panose="020B0604020202020204" pitchFamily="34" charset="0"/>
              </a:rPr>
              <a:t>, </a:t>
            </a:r>
          </a:p>
          <a:p>
            <a:pPr marL="914400" lvl="2" indent="0">
              <a:lnSpc>
                <a:spcPct val="150000"/>
              </a:lnSpc>
              <a:buNone/>
            </a:pPr>
            <a:r>
              <a:rPr lang="it-IT" dirty="0">
                <a:latin typeface="Arial" panose="020B0604020202020204" pitchFamily="34" charset="0"/>
                <a:cs typeface="Arial" panose="020B0604020202020204" pitchFamily="34" charset="0"/>
              </a:rPr>
              <a:t>siamo legati in un unico tessuto del destino: </a:t>
            </a:r>
          </a:p>
          <a:p>
            <a:pPr marL="914400" lvl="2" indent="0">
              <a:lnSpc>
                <a:spcPct val="150000"/>
              </a:lnSpc>
              <a:buNone/>
            </a:pPr>
            <a:r>
              <a:rPr lang="it-IT" dirty="0">
                <a:latin typeface="Arial" panose="020B0604020202020204" pitchFamily="34" charset="0"/>
                <a:cs typeface="Arial" panose="020B0604020202020204" pitchFamily="34" charset="0"/>
              </a:rPr>
              <a:t>quello che colpisce uno direttamente, colpisce tutti indirettamente”. </a:t>
            </a:r>
          </a:p>
          <a:p>
            <a:pPr marL="1828800" lvl="4" indent="0" algn="ctr">
              <a:lnSpc>
                <a:spcPct val="150000"/>
              </a:lnSpc>
              <a:buNone/>
            </a:pPr>
            <a:r>
              <a:rPr lang="it-IT" b="1" dirty="0">
                <a:latin typeface="Arial" panose="020B0604020202020204" pitchFamily="34" charset="0"/>
                <a:cs typeface="Arial" panose="020B0604020202020204" pitchFamily="34" charset="0"/>
              </a:rPr>
              <a:t>                                   Martin Luther King  </a:t>
            </a:r>
            <a:endParaRPr lang="it-IT" dirty="0">
              <a:latin typeface="Arial" panose="020B0604020202020204" pitchFamily="34" charset="0"/>
              <a:cs typeface="Arial" panose="020B0604020202020204" pitchFamily="34" charset="0"/>
            </a:endParaRPr>
          </a:p>
          <a:p>
            <a:pPr marL="0" indent="0" algn="ctr">
              <a:lnSpc>
                <a:spcPct val="150000"/>
              </a:lnSpc>
              <a:buNone/>
            </a:pPr>
            <a:endParaRPr lang="it-IT" sz="2400" b="1" dirty="0">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480" y="2780928"/>
            <a:ext cx="5403512" cy="3600000"/>
          </a:xfrm>
          <a:prstGeom prst="rect">
            <a:avLst/>
          </a:prstGeom>
        </p:spPr>
      </p:pic>
    </p:spTree>
    <p:extLst>
      <p:ext uri="{BB962C8B-B14F-4D97-AF65-F5344CB8AC3E}">
        <p14:creationId xmlns:p14="http://schemas.microsoft.com/office/powerpoint/2010/main" val="5647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4" y="279000"/>
            <a:ext cx="6432054" cy="6300000"/>
          </a:xfrm>
          <a:prstGeom prst="rect">
            <a:avLst/>
          </a:prstGeom>
        </p:spPr>
      </p:pic>
      <p:sp>
        <p:nvSpPr>
          <p:cNvPr id="5" name="Rettangolo 4"/>
          <p:cNvSpPr/>
          <p:nvPr/>
        </p:nvSpPr>
        <p:spPr>
          <a:xfrm>
            <a:off x="623392" y="1052736"/>
            <a:ext cx="3082895" cy="1200329"/>
          </a:xfrm>
          <a:prstGeom prst="rect">
            <a:avLst/>
          </a:prstGeom>
        </p:spPr>
        <p:txBody>
          <a:bodyPr wrap="none">
            <a:spAutoFit/>
          </a:bodyPr>
          <a:lstStyle/>
          <a:p>
            <a:r>
              <a:rPr lang="it-IT" sz="3600" b="1" dirty="0"/>
              <a:t>La libertà</a:t>
            </a:r>
          </a:p>
          <a:p>
            <a:r>
              <a:rPr lang="it-IT" sz="3600" b="1" dirty="0"/>
              <a:t>e la schiavitù</a:t>
            </a:r>
          </a:p>
        </p:txBody>
      </p:sp>
      <p:sp>
        <p:nvSpPr>
          <p:cNvPr id="3" name="Rettangolo 2">
            <a:extLst>
              <a:ext uri="{FF2B5EF4-FFF2-40B4-BE49-F238E27FC236}">
                <a16:creationId xmlns:a16="http://schemas.microsoft.com/office/drawing/2014/main" id="{34BD0134-59D3-4D9A-8F21-BEB63DB29E2D}"/>
              </a:ext>
            </a:extLst>
          </p:cNvPr>
          <p:cNvSpPr/>
          <p:nvPr/>
        </p:nvSpPr>
        <p:spPr>
          <a:xfrm>
            <a:off x="263352" y="3717032"/>
            <a:ext cx="4372864" cy="1000787"/>
          </a:xfrm>
          <a:prstGeom prst="rect">
            <a:avLst/>
          </a:prstGeom>
        </p:spPr>
        <p:txBody>
          <a:bodyPr wrap="none">
            <a:spAutoFit/>
          </a:bodyPr>
          <a:lstStyle/>
          <a:p>
            <a:pPr>
              <a:lnSpc>
                <a:spcPct val="200000"/>
              </a:lnSpc>
            </a:pPr>
            <a:r>
              <a:rPr lang="it-IT" sz="1600" dirty="0"/>
              <a:t>La dittatura spiegata dai bambini</a:t>
            </a:r>
          </a:p>
          <a:p>
            <a:pPr>
              <a:lnSpc>
                <a:spcPct val="200000"/>
              </a:lnSpc>
            </a:pPr>
            <a:r>
              <a:rPr lang="it-IT" sz="1600" dirty="0"/>
              <a:t>Link </a:t>
            </a:r>
            <a:r>
              <a:rPr lang="it-IT" sz="1200" b="1" dirty="0">
                <a:hlinkClick r:id="rId4"/>
              </a:rPr>
              <a:t>https://www.youtube.com/watch?v=NJMiFdQUPrY</a:t>
            </a:r>
            <a:r>
              <a:rPr lang="it-IT" sz="1200" b="1" dirty="0"/>
              <a:t>  </a:t>
            </a:r>
          </a:p>
        </p:txBody>
      </p:sp>
      <p:sp>
        <p:nvSpPr>
          <p:cNvPr id="2" name="Rettangolo 1">
            <a:extLst>
              <a:ext uri="{FF2B5EF4-FFF2-40B4-BE49-F238E27FC236}">
                <a16:creationId xmlns:a16="http://schemas.microsoft.com/office/drawing/2014/main" id="{A5BDED61-6387-4753-88F9-2CB2CC150CC8}"/>
              </a:ext>
            </a:extLst>
          </p:cNvPr>
          <p:cNvSpPr/>
          <p:nvPr/>
        </p:nvSpPr>
        <p:spPr>
          <a:xfrm>
            <a:off x="253277" y="5013176"/>
            <a:ext cx="4212756" cy="523220"/>
          </a:xfrm>
          <a:prstGeom prst="rect">
            <a:avLst/>
          </a:prstGeom>
        </p:spPr>
        <p:txBody>
          <a:bodyPr wrap="none">
            <a:spAutoFit/>
          </a:bodyPr>
          <a:lstStyle/>
          <a:p>
            <a:r>
              <a:rPr lang="it-IT" sz="1400" dirty="0"/>
              <a:t>L’arma micidiale del silenzio</a:t>
            </a:r>
          </a:p>
          <a:p>
            <a:r>
              <a:rPr lang="it-IT" sz="1400" dirty="0">
                <a:hlinkClick r:id="rId5"/>
              </a:rPr>
              <a:t>https://www.youtube.com/watch?v=OWsfCjUy94k</a:t>
            </a:r>
            <a:r>
              <a:rPr lang="it-IT" sz="1400" dirty="0"/>
              <a:t>  </a:t>
            </a:r>
          </a:p>
        </p:txBody>
      </p:sp>
    </p:spTree>
    <p:extLst>
      <p:ext uri="{BB962C8B-B14F-4D97-AF65-F5344CB8AC3E}">
        <p14:creationId xmlns:p14="http://schemas.microsoft.com/office/powerpoint/2010/main" val="12003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1446213" y="588963"/>
            <a:ext cx="9299575" cy="5576887"/>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2500"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endParaRPr lang="it-IT" altLang="it-IT" sz="4400"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endParaRPr lang="it-IT" altLang="it-IT" sz="4400" dirty="0">
              <a:latin typeface="Arial" panose="020B0604020202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r>
              <a:rPr lang="it-IT" altLang="it-IT" sz="4400" dirty="0">
                <a:latin typeface="Arial" panose="020B0604020202020204" pitchFamily="34" charset="0"/>
                <a:cs typeface="Arial" panose="020B0604020202020204" pitchFamily="34" charset="0"/>
              </a:rPr>
              <a:t>Che cosa è l’</a:t>
            </a:r>
            <a:r>
              <a:rPr lang="it-IT" altLang="it-IT" sz="4400" b="1" dirty="0">
                <a:latin typeface="Arial" panose="020B0604020202020204" pitchFamily="34" charset="0"/>
                <a:cs typeface="Arial" panose="020B0604020202020204" pitchFamily="34" charset="0"/>
              </a:rPr>
              <a:t>etica</a:t>
            </a:r>
            <a:r>
              <a:rPr lang="it-IT" altLang="it-IT" sz="4400" dirty="0">
                <a:latin typeface="Arial" panose="020B0604020202020204" pitchFamily="34" charset="0"/>
                <a:cs typeface="Arial" panose="020B0604020202020204" pitchFamily="34" charset="0"/>
              </a:rPr>
              <a:t> e la </a:t>
            </a:r>
            <a:r>
              <a:rPr lang="it-IT" altLang="it-IT" sz="4400" b="1" dirty="0">
                <a:latin typeface="Arial" panose="020B0604020202020204" pitchFamily="34" charset="0"/>
                <a:cs typeface="Arial" panose="020B0604020202020204" pitchFamily="34" charset="0"/>
              </a:rPr>
              <a:t>bioetica</a:t>
            </a:r>
            <a:r>
              <a:rPr lang="it-IT" altLang="it-IT" sz="4400" dirty="0">
                <a:latin typeface="Arial" panose="020B0604020202020204" pitchFamily="34" charset="0"/>
                <a:cs typeface="Arial" panose="020B0604020202020204" pitchFamily="34" charset="0"/>
              </a:rPr>
              <a:t>?</a:t>
            </a:r>
          </a:p>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515938" y="333375"/>
            <a:ext cx="11160125" cy="6335713"/>
          </a:xfrm>
          <a:solidFill>
            <a:schemeClr val="accent4">
              <a:lumMod val="20000"/>
              <a:lumOff val="80000"/>
            </a:schemeClr>
          </a:solidFill>
          <a:ln>
            <a:solidFill>
              <a:schemeClr val="tx1"/>
            </a:solidFill>
          </a:ln>
        </p:spPr>
        <p:txBody>
          <a:bodyPr rtlCol="0">
            <a:normAutofit/>
          </a:bodyPr>
          <a:lstStyle/>
          <a:p>
            <a:pPr marL="0" indent="0" algn="ctr" eaLnBrk="1" fontAlgn="auto" hangingPunct="1">
              <a:spcAft>
                <a:spcPts val="0"/>
              </a:spcAft>
              <a:buFont typeface="Arial" panose="020B0604020202020204" pitchFamily="34" charset="0"/>
              <a:buNone/>
              <a:defRPr/>
            </a:pPr>
            <a:endParaRPr lang="it-IT" altLang="it-IT" sz="4000" b="1" dirty="0">
              <a:latin typeface="Arial" panose="020B0604020202020204" pitchFamily="34" charset="0"/>
              <a:cs typeface="Arial" panose="020B0604020202020204" pitchFamily="34" charset="0"/>
            </a:endParaRPr>
          </a:p>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eaLnBrk="1" fontAlgn="auto" hangingPunct="1">
              <a:lnSpc>
                <a:spcPct val="160000"/>
              </a:lnSpc>
              <a:spcAft>
                <a:spcPts val="0"/>
              </a:spcAft>
              <a:buFontTx/>
              <a:buChar char="-"/>
              <a:defRPr/>
            </a:pPr>
            <a:r>
              <a:rPr lang="it-IT" altLang="it-IT" sz="2400" dirty="0">
                <a:latin typeface="Arial" panose="020B0604020202020204" pitchFamily="34" charset="0"/>
                <a:cs typeface="Arial" panose="020B0604020202020204" pitchFamily="34" charset="0"/>
              </a:rPr>
              <a:t>L’</a:t>
            </a:r>
            <a:r>
              <a:rPr lang="it-IT" altLang="it-IT" sz="2400" b="1" dirty="0">
                <a:latin typeface="Arial" panose="020B0604020202020204" pitchFamily="34" charset="0"/>
                <a:cs typeface="Arial" panose="020B0604020202020204" pitchFamily="34" charset="0"/>
              </a:rPr>
              <a:t>etica</a:t>
            </a:r>
            <a:r>
              <a:rPr lang="it-IT" altLang="it-IT" sz="2400" dirty="0">
                <a:latin typeface="Arial" panose="020B0604020202020204" pitchFamily="34" charset="0"/>
                <a:cs typeface="Arial" panose="020B0604020202020204" pitchFamily="34" charset="0"/>
              </a:rPr>
              <a:t> è il comportamento umano (la condotta morale) quando si vuole scegliere </a:t>
            </a:r>
          </a:p>
          <a:p>
            <a:pPr marL="0" indent="0" algn="ctr" eaLnBrk="1" fontAlgn="auto" hangingPunct="1">
              <a:lnSpc>
                <a:spcPct val="160000"/>
              </a:lnSpc>
              <a:spcAft>
                <a:spcPts val="0"/>
              </a:spcAft>
              <a:buFont typeface="Arial" panose="020B0604020202020204" pitchFamily="34" charset="0"/>
              <a:buNone/>
              <a:defRPr/>
            </a:pPr>
            <a:r>
              <a:rPr lang="it-IT" altLang="it-IT" sz="2400" dirty="0">
                <a:latin typeface="Arial" panose="020B0604020202020204" pitchFamily="34" charset="0"/>
                <a:cs typeface="Arial" panose="020B0604020202020204" pitchFamily="34" charset="0"/>
              </a:rPr>
              <a:t>il vero </a:t>
            </a:r>
            <a:r>
              <a:rPr lang="it-IT" altLang="it-IT" sz="2400" u="sng" dirty="0">
                <a:latin typeface="Arial" panose="020B0604020202020204" pitchFamily="34" charset="0"/>
                <a:cs typeface="Arial" panose="020B0604020202020204" pitchFamily="34" charset="0"/>
              </a:rPr>
              <a:t>bene</a:t>
            </a:r>
            <a:r>
              <a:rPr lang="it-IT" altLang="it-IT" sz="2400" b="1" dirty="0">
                <a:latin typeface="Arial" panose="020B0604020202020204" pitchFamily="34" charset="0"/>
                <a:cs typeface="Arial" panose="020B0604020202020204" pitchFamily="34" charset="0"/>
              </a:rPr>
              <a:t> </a:t>
            </a:r>
            <a:r>
              <a:rPr lang="it-IT" altLang="it-IT" sz="2400" dirty="0">
                <a:latin typeface="Arial" panose="020B0604020202020204" pitchFamily="34" charset="0"/>
                <a:cs typeface="Arial" panose="020B0604020202020204" pitchFamily="34" charset="0"/>
              </a:rPr>
              <a:t>e i mezzi per raggiungerlo.</a:t>
            </a:r>
          </a:p>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  La </a:t>
            </a:r>
            <a:r>
              <a:rPr lang="it-IT" altLang="it-IT" sz="2400" b="1" dirty="0">
                <a:latin typeface="Arial" panose="020B0604020202020204" pitchFamily="34" charset="0"/>
                <a:cs typeface="Arial" panose="020B0604020202020204" pitchFamily="34" charset="0"/>
              </a:rPr>
              <a:t>bioetica</a:t>
            </a:r>
            <a:r>
              <a:rPr lang="it-IT" altLang="it-IT" sz="2400" dirty="0">
                <a:latin typeface="Arial" panose="020B0604020202020204" pitchFamily="34" charset="0"/>
                <a:cs typeface="Arial" panose="020B0604020202020204" pitchFamily="34" charset="0"/>
              </a:rPr>
              <a:t> è quella disciplina che studia e riflette le scelte morali (etiche) che riguardano </a:t>
            </a:r>
            <a:r>
              <a:rPr lang="it-IT" altLang="it-IT" sz="2400" b="1" dirty="0">
                <a:latin typeface="Arial" panose="020B0604020202020204" pitchFamily="34" charset="0"/>
                <a:cs typeface="Arial" panose="020B0604020202020204" pitchFamily="34" charset="0"/>
              </a:rPr>
              <a:t>la vita dell’uomo </a:t>
            </a:r>
            <a:r>
              <a:rPr lang="it-IT" altLang="it-IT" sz="2400" dirty="0">
                <a:latin typeface="Arial" panose="020B0604020202020204" pitchFamily="34" charset="0"/>
                <a:cs typeface="Arial" panose="020B0604020202020204" pitchFamily="34" charset="0"/>
              </a:rPr>
              <a:t>(</a:t>
            </a:r>
            <a:r>
              <a:rPr lang="it-IT" altLang="it-IT" sz="2400" i="1" dirty="0" err="1">
                <a:latin typeface="Arial" panose="020B0604020202020204" pitchFamily="34" charset="0"/>
                <a:cs typeface="Arial" panose="020B0604020202020204" pitchFamily="34" charset="0"/>
              </a:rPr>
              <a:t>bio</a:t>
            </a:r>
            <a:r>
              <a:rPr lang="it-IT" altLang="it-IT" sz="2400" dirty="0">
                <a:latin typeface="Arial" panose="020B0604020202020204" pitchFamily="34" charset="0"/>
                <a:cs typeface="Arial" panose="020B0604020202020204" pitchFamily="34" charset="0"/>
              </a:rPr>
              <a:t> = vita) di fronte ai nuovi problemi derivati dal progresso scientifico, dalla scienza medica e dalla biologia indipendentemente dalle diverse culture </a:t>
            </a:r>
            <a:r>
              <a:rPr lang="it-IT" altLang="it-IT" sz="2400">
                <a:latin typeface="Arial" panose="020B0604020202020204" pitchFamily="34" charset="0"/>
                <a:cs typeface="Arial" panose="020B0604020202020204" pitchFamily="34" charset="0"/>
              </a:rPr>
              <a:t>e religioni</a:t>
            </a:r>
            <a:r>
              <a:rPr lang="it-IT" altLang="it-IT" sz="2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Stampati"/>
          <p:cNvSpPr>
            <a:spLocks noGrp="1" noChangeArrowheads="1"/>
          </p:cNvSpPr>
          <p:nvPr>
            <p:ph idx="1"/>
          </p:nvPr>
        </p:nvSpPr>
        <p:spPr>
          <a:xfrm>
            <a:off x="515938" y="333375"/>
            <a:ext cx="11160125" cy="6335713"/>
          </a:xfrm>
          <a:solidFill>
            <a:schemeClr val="accent4">
              <a:lumMod val="20000"/>
              <a:lumOff val="80000"/>
            </a:schemeClr>
          </a:solidFill>
          <a:ln>
            <a:solidFill>
              <a:schemeClr val="tx1"/>
            </a:solidFill>
          </a:ln>
        </p:spPr>
        <p:txBody>
          <a:bodyPr rtlCol="0">
            <a:normAutofit fontScale="55000" lnSpcReduction="20000"/>
          </a:bodyPr>
          <a:lstStyle/>
          <a:p>
            <a:pP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lvl="1" eaLnBrk="1" fontAlgn="auto" hangingPunct="1">
              <a:lnSpc>
                <a:spcPct val="150000"/>
              </a:lnSpc>
              <a:spcAft>
                <a:spcPts val="0"/>
              </a:spcAft>
              <a:buFontTx/>
              <a:buChar char="-"/>
              <a:defRPr/>
            </a:pPr>
            <a:r>
              <a:rPr lang="it-IT" altLang="it-IT" sz="4000" dirty="0">
                <a:latin typeface="Arial" panose="020B0604020202020204" pitchFamily="34" charset="0"/>
                <a:cs typeface="Arial" panose="020B0604020202020204" pitchFamily="34" charset="0"/>
              </a:rPr>
              <a:t>Come si fa a decidere quale è il vero bene?</a:t>
            </a:r>
          </a:p>
          <a:p>
            <a:pPr lvl="1" eaLnBrk="1" fontAlgn="auto" hangingPunct="1">
              <a:lnSpc>
                <a:spcPct val="150000"/>
              </a:lnSpc>
              <a:spcAft>
                <a:spcPts val="0"/>
              </a:spcAft>
              <a:buFontTx/>
              <a:buChar char="-"/>
              <a:defRPr/>
            </a:pPr>
            <a:r>
              <a:rPr lang="it-IT" altLang="it-IT" sz="4000" dirty="0">
                <a:latin typeface="Arial" panose="020B0604020202020204" pitchFamily="34" charset="0"/>
                <a:cs typeface="Arial" panose="020B0604020202020204" pitchFamily="34" charset="0"/>
              </a:rPr>
              <a:t>Cosa è giusto o sbagliato?</a:t>
            </a:r>
          </a:p>
          <a:p>
            <a:pPr lvl="1" eaLnBrk="1" fontAlgn="auto" hangingPunct="1">
              <a:lnSpc>
                <a:spcPct val="150000"/>
              </a:lnSpc>
              <a:spcAft>
                <a:spcPts val="0"/>
              </a:spcAft>
              <a:buFontTx/>
              <a:buChar char="-"/>
              <a:defRPr/>
            </a:pPr>
            <a:r>
              <a:rPr lang="it-IT" altLang="it-IT" sz="4000" dirty="0">
                <a:latin typeface="Arial" panose="020B0604020202020204" pitchFamily="34" charset="0"/>
                <a:cs typeface="Arial" panose="020B0604020202020204" pitchFamily="34" charset="0"/>
              </a:rPr>
              <a:t>Da dove nasce il pensiero di </a:t>
            </a:r>
            <a:r>
              <a:rPr lang="it-IT" altLang="it-IT" sz="4000" b="1" dirty="0">
                <a:latin typeface="Arial" panose="020B0604020202020204" pitchFamily="34" charset="0"/>
                <a:cs typeface="Arial" panose="020B0604020202020204" pitchFamily="34" charset="0"/>
              </a:rPr>
              <a:t>GIUSTIZIA</a:t>
            </a:r>
            <a:r>
              <a:rPr lang="it-IT" altLang="it-IT" sz="4000" dirty="0">
                <a:latin typeface="Arial" panose="020B0604020202020204" pitchFamily="34" charset="0"/>
                <a:cs typeface="Arial" panose="020B0604020202020204" pitchFamily="34" charset="0"/>
              </a:rPr>
              <a:t>?</a:t>
            </a:r>
            <a:endParaRPr lang="it-IT" altLang="it-IT" sz="1800" dirty="0">
              <a:latin typeface="Arial" panose="020B0604020202020204" pitchFamily="34" charset="0"/>
              <a:cs typeface="Arial" panose="020B0604020202020204" pitchFamily="34" charset="0"/>
            </a:endParaRPr>
          </a:p>
          <a:p>
            <a:pPr marL="457200" lvl="1" indent="0" eaLnBrk="1" fontAlgn="auto" hangingPunct="1">
              <a:lnSpc>
                <a:spcPct val="150000"/>
              </a:lnSpc>
              <a:spcAft>
                <a:spcPts val="0"/>
              </a:spcAft>
              <a:buNone/>
              <a:defRPr/>
            </a:pPr>
            <a:endParaRPr lang="it-IT" altLang="it-IT" sz="1800" dirty="0">
              <a:latin typeface="Arial" panose="020B0604020202020204" pitchFamily="34" charset="0"/>
              <a:cs typeface="Arial" panose="020B0604020202020204" pitchFamily="34" charset="0"/>
            </a:endParaRPr>
          </a:p>
          <a:p>
            <a:pPr marL="457200" lvl="1" indent="0"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La </a:t>
            </a:r>
            <a:r>
              <a:rPr lang="it-IT" altLang="it-IT" sz="3200" b="1" dirty="0">
                <a:latin typeface="Arial" panose="020B0604020202020204" pitchFamily="34" charset="0"/>
                <a:cs typeface="Arial" panose="020B0604020202020204" pitchFamily="34" charset="0"/>
              </a:rPr>
              <a:t>Giustizia</a:t>
            </a:r>
            <a:r>
              <a:rPr lang="it-IT" altLang="it-IT" sz="3200" dirty="0">
                <a:latin typeface="Arial" panose="020B0604020202020204" pitchFamily="34" charset="0"/>
                <a:cs typeface="Arial" panose="020B0604020202020204" pitchFamily="34" charset="0"/>
              </a:rPr>
              <a:t> nasce da quello che consideriamo più importante, da quello che amiamo.</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Es. il sasso gettato non crea senso di colpa</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diventa importante solo quando mi accorgo che era una pepita d’oro, </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e gettato e distrutto mi crea senso di colpa.</a:t>
            </a:r>
            <a:endParaRPr lang="it-IT" altLang="it-IT" sz="3200" dirty="0"/>
          </a:p>
          <a:p>
            <a:pPr marL="457200" lvl="1" indent="0" eaLnBrk="1" fontAlgn="auto" hangingPunct="1">
              <a:lnSpc>
                <a:spcPct val="150000"/>
              </a:lnSpc>
              <a:spcAft>
                <a:spcPts val="0"/>
              </a:spcAft>
              <a:buNone/>
              <a:defRPr/>
            </a:pPr>
            <a:r>
              <a:rPr lang="it-IT" altLang="it-IT" sz="3600" dirty="0">
                <a:latin typeface="Arial" panose="020B0604020202020204" pitchFamily="34" charset="0"/>
                <a:cs typeface="Arial" panose="020B0604020202020204" pitchFamily="34" charset="0"/>
              </a:rPr>
              <a:t>Il </a:t>
            </a:r>
            <a:r>
              <a:rPr lang="it-IT" altLang="it-IT" sz="3600" b="1" dirty="0">
                <a:latin typeface="Arial" panose="020B0604020202020204" pitchFamily="34" charset="0"/>
                <a:cs typeface="Arial" panose="020B0604020202020204" pitchFamily="34" charset="0"/>
              </a:rPr>
              <a:t>senso di colpa </a:t>
            </a:r>
            <a:r>
              <a:rPr lang="it-IT" altLang="it-IT" sz="3600" dirty="0">
                <a:latin typeface="Arial" panose="020B0604020202020204" pitchFamily="34" charset="0"/>
                <a:cs typeface="Arial" panose="020B0604020202020204" pitchFamily="34" charset="0"/>
              </a:rPr>
              <a:t>nasce da quello che considero un valore, importante.</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È importante ciò che abbiamo bisogno.</a:t>
            </a:r>
          </a:p>
          <a:p>
            <a:pPr marL="457200" lvl="1" indent="0" eaLnBrk="1" fontAlgn="auto" hangingPunct="1">
              <a:lnSpc>
                <a:spcPct val="150000"/>
              </a:lnSpc>
              <a:spcAft>
                <a:spcPts val="0"/>
              </a:spcAft>
              <a:buNone/>
              <a:defRPr/>
            </a:pPr>
            <a:r>
              <a:rPr lang="it-IT" altLang="it-IT" sz="3600" dirty="0">
                <a:latin typeface="Arial" panose="020B0604020202020204" pitchFamily="34" charset="0"/>
                <a:cs typeface="Arial" panose="020B0604020202020204" pitchFamily="34" charset="0"/>
              </a:rPr>
              <a:t>Il bisogno assoluto è di vivere, la VITA, tutto è per vivere!</a:t>
            </a:r>
          </a:p>
          <a:p>
            <a:pPr marL="914400" lvl="2" indent="0" algn="ctr" eaLnBrk="1" fontAlgn="auto" hangingPunct="1">
              <a:lnSpc>
                <a:spcPct val="150000"/>
              </a:lnSpc>
              <a:spcAft>
                <a:spcPts val="0"/>
              </a:spcAft>
              <a:buNone/>
              <a:defRPr/>
            </a:pPr>
            <a:r>
              <a:rPr lang="it-IT" altLang="it-IT" sz="3200" dirty="0">
                <a:latin typeface="Arial" panose="020B0604020202020204" pitchFamily="34" charset="0"/>
                <a:cs typeface="Arial" panose="020B0604020202020204" pitchFamily="34" charset="0"/>
              </a:rPr>
              <a:t>La GIUSTIZIA nasce dal senso di colpa. </a:t>
            </a:r>
          </a:p>
          <a:p>
            <a:pPr marL="914400" lvl="2" indent="0" algn="ctr" eaLnBrk="1" fontAlgn="auto" hangingPunct="1">
              <a:lnSpc>
                <a:spcPct val="150000"/>
              </a:lnSpc>
              <a:spcAft>
                <a:spcPts val="0"/>
              </a:spcAft>
              <a:buNone/>
              <a:defRPr/>
            </a:pPr>
            <a:r>
              <a:rPr lang="it-IT" altLang="it-IT" sz="5100" b="1" dirty="0">
                <a:latin typeface="Arial" panose="020B0604020202020204" pitchFamily="34" charset="0"/>
                <a:cs typeface="Arial" panose="020B0604020202020204" pitchFamily="34" charset="0"/>
              </a:rPr>
              <a:t>La SINDERESI </a:t>
            </a:r>
            <a:r>
              <a:rPr lang="it-IT" altLang="it-IT" sz="3200" dirty="0">
                <a:latin typeface="Arial" panose="020B0604020202020204" pitchFamily="34" charset="0"/>
                <a:cs typeface="Arial" panose="020B0604020202020204" pitchFamily="34" charset="0"/>
              </a:rPr>
              <a:t>è la capacità di distinguere il bene dal male</a:t>
            </a:r>
          </a:p>
        </p:txBody>
      </p:sp>
    </p:spTree>
    <p:extLst>
      <p:ext uri="{BB962C8B-B14F-4D97-AF65-F5344CB8AC3E}">
        <p14:creationId xmlns:p14="http://schemas.microsoft.com/office/powerpoint/2010/main" val="39331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075">
                                            <p:txEl>
                                              <p:pRg st="3" end="3"/>
                                            </p:txEl>
                                          </p:spTgt>
                                        </p:tgtEl>
                                        <p:attrNameLst>
                                          <p:attrName>style.visibility</p:attrName>
                                        </p:attrNameLst>
                                      </p:cBhvr>
                                      <p:to>
                                        <p:strVal val="visible"/>
                                      </p:to>
                                    </p:set>
                                    <p:animEffect transition="in" filter="wipe(left)">
                                      <p:cBhvr>
                                        <p:cTn id="14" dur="1500"/>
                                        <p:tgtEl>
                                          <p:spTgt spid="307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wipe(left)">
                                      <p:cBhvr>
                                        <p:cTn id="19" dur="1500"/>
                                        <p:tgtEl>
                                          <p:spTgt spid="307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5">
                                            <p:txEl>
                                              <p:pRg st="6" end="6"/>
                                            </p:txEl>
                                          </p:spTgt>
                                        </p:tgtEl>
                                        <p:attrNameLst>
                                          <p:attrName>style.visibility</p:attrName>
                                        </p:attrNameLst>
                                      </p:cBhvr>
                                      <p:to>
                                        <p:strVal val="visible"/>
                                      </p:to>
                                    </p:set>
                                    <p:animEffect transition="in" filter="fade">
                                      <p:cBhvr>
                                        <p:cTn id="24" dur="1750"/>
                                        <p:tgtEl>
                                          <p:spTgt spid="3075">
                                            <p:txEl>
                                              <p:pRg st="6" end="6"/>
                                            </p:txEl>
                                          </p:spTgt>
                                        </p:tgtEl>
                                      </p:cBhvr>
                                    </p:animEffect>
                                    <p:anim calcmode="lin" valueType="num">
                                      <p:cBhvr>
                                        <p:cTn id="25" dur="175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6" dur="175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animEffect transition="in" filter="fade">
                                      <p:cBhvr>
                                        <p:cTn id="31" dur="1750"/>
                                        <p:tgtEl>
                                          <p:spTgt spid="3075">
                                            <p:txEl>
                                              <p:pRg st="7" end="7"/>
                                            </p:txEl>
                                          </p:spTgt>
                                        </p:tgtEl>
                                      </p:cBhvr>
                                    </p:animEffect>
                                    <p:anim calcmode="lin" valueType="num">
                                      <p:cBhvr>
                                        <p:cTn id="32" dur="175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33" dur="175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fade">
                                      <p:cBhvr>
                                        <p:cTn id="38" dur="1750"/>
                                        <p:tgtEl>
                                          <p:spTgt spid="3075">
                                            <p:txEl>
                                              <p:pRg st="8" end="8"/>
                                            </p:txEl>
                                          </p:spTgt>
                                        </p:tgtEl>
                                      </p:cBhvr>
                                    </p:animEffect>
                                    <p:anim calcmode="lin" valueType="num">
                                      <p:cBhvr>
                                        <p:cTn id="39" dur="175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40" dur="175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75">
                                            <p:txEl>
                                              <p:pRg st="9" end="9"/>
                                            </p:txEl>
                                          </p:spTgt>
                                        </p:tgtEl>
                                        <p:attrNameLst>
                                          <p:attrName>style.visibility</p:attrName>
                                        </p:attrNameLst>
                                      </p:cBhvr>
                                      <p:to>
                                        <p:strVal val="visible"/>
                                      </p:to>
                                    </p:set>
                                    <p:animEffect transition="in" filter="fade">
                                      <p:cBhvr>
                                        <p:cTn id="45" dur="1750"/>
                                        <p:tgtEl>
                                          <p:spTgt spid="3075">
                                            <p:txEl>
                                              <p:pRg st="9" end="9"/>
                                            </p:txEl>
                                          </p:spTgt>
                                        </p:tgtEl>
                                      </p:cBhvr>
                                    </p:animEffect>
                                    <p:anim calcmode="lin" valueType="num">
                                      <p:cBhvr>
                                        <p:cTn id="46" dur="175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47" dur="175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75">
                                            <p:txEl>
                                              <p:pRg st="10" end="10"/>
                                            </p:txEl>
                                          </p:spTgt>
                                        </p:tgtEl>
                                        <p:attrNameLst>
                                          <p:attrName>style.visibility</p:attrName>
                                        </p:attrNameLst>
                                      </p:cBhvr>
                                      <p:to>
                                        <p:strVal val="visible"/>
                                      </p:to>
                                    </p:set>
                                    <p:animEffect transition="in" filter="wipe(left)">
                                      <p:cBhvr>
                                        <p:cTn id="52" dur="2000"/>
                                        <p:tgtEl>
                                          <p:spTgt spid="307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075">
                                            <p:txEl>
                                              <p:pRg st="11" end="11"/>
                                            </p:txEl>
                                          </p:spTgt>
                                        </p:tgtEl>
                                        <p:attrNameLst>
                                          <p:attrName>style.visibility</p:attrName>
                                        </p:attrNameLst>
                                      </p:cBhvr>
                                      <p:to>
                                        <p:strVal val="visible"/>
                                      </p:to>
                                    </p:set>
                                    <p:animEffect transition="in" filter="wipe(left)">
                                      <p:cBhvr>
                                        <p:cTn id="57" dur="2000"/>
                                        <p:tgtEl>
                                          <p:spTgt spid="307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075">
                                            <p:txEl>
                                              <p:pRg st="12" end="12"/>
                                            </p:txEl>
                                          </p:spTgt>
                                        </p:tgtEl>
                                        <p:attrNameLst>
                                          <p:attrName>style.visibility</p:attrName>
                                        </p:attrNameLst>
                                      </p:cBhvr>
                                      <p:to>
                                        <p:strVal val="visible"/>
                                      </p:to>
                                    </p:set>
                                    <p:animEffect transition="in" filter="wipe(left)">
                                      <p:cBhvr>
                                        <p:cTn id="62" dur="2000"/>
                                        <p:tgtEl>
                                          <p:spTgt spid="307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075">
                                            <p:txEl>
                                              <p:pRg st="13" end="13"/>
                                            </p:txEl>
                                          </p:spTgt>
                                        </p:tgtEl>
                                        <p:attrNameLst>
                                          <p:attrName>style.visibility</p:attrName>
                                        </p:attrNameLst>
                                      </p:cBhvr>
                                      <p:to>
                                        <p:strVal val="visible"/>
                                      </p:to>
                                    </p:set>
                                    <p:animEffect transition="in" filter="wipe(left)">
                                      <p:cBhvr>
                                        <p:cTn id="67" dur="2750"/>
                                        <p:tgtEl>
                                          <p:spTgt spid="30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descr="Stampati"/>
          <p:cNvSpPr>
            <a:spLocks noGrp="1" noChangeArrowheads="1"/>
          </p:cNvSpPr>
          <p:nvPr>
            <p:ph idx="1"/>
          </p:nvPr>
        </p:nvSpPr>
        <p:spPr>
          <a:xfrm>
            <a:off x="623888" y="188913"/>
            <a:ext cx="11160125" cy="6408737"/>
          </a:xfrm>
          <a:solidFill>
            <a:schemeClr val="accent4">
              <a:lumMod val="20000"/>
              <a:lumOff val="80000"/>
            </a:schemeClr>
          </a:solidFill>
          <a:ln>
            <a:solidFill>
              <a:schemeClr val="tx1"/>
            </a:solidFill>
          </a:ln>
        </p:spPr>
        <p:txBody>
          <a:bodyPr rtlCol="0">
            <a:normAutofit/>
          </a:bodyPr>
          <a:lstStyle/>
          <a:p>
            <a:pPr marL="0" indent="0" eaLnBrk="1" fontAlgn="auto" hangingPunct="1">
              <a:lnSpc>
                <a:spcPct val="120000"/>
              </a:lnSpc>
              <a:spcAft>
                <a:spcPts val="0"/>
              </a:spcAft>
              <a:buFont typeface="Arial" panose="020B0604020202020204" pitchFamily="34" charset="0"/>
              <a:buNone/>
              <a:defRPr/>
            </a:pPr>
            <a:r>
              <a:rPr lang="it-IT" altLang="it-IT" sz="2200" dirty="0"/>
              <a:t>Il dibattito coinvolge teologi, medici, filosofi e giuristi. </a:t>
            </a:r>
          </a:p>
          <a:p>
            <a:pPr marL="0" indent="0" eaLnBrk="1" fontAlgn="auto" hangingPunct="1">
              <a:lnSpc>
                <a:spcPct val="120000"/>
              </a:lnSpc>
              <a:spcAft>
                <a:spcPts val="0"/>
              </a:spcAft>
              <a:buFont typeface="Arial" panose="020B0604020202020204" pitchFamily="34" charset="0"/>
              <a:buNone/>
              <a:defRPr/>
            </a:pPr>
            <a:r>
              <a:rPr lang="it-IT" altLang="it-IT" sz="2200" dirty="0"/>
              <a:t>Nell'ambito della medicina alcune problematiche sono di grande attualità, come per esempio stabilire delle regole per eventuali scelte terapeutiche sui malati gravi (per esempio l'eutanasia o l’accanimento terapeutico). </a:t>
            </a:r>
          </a:p>
          <a:p>
            <a:pPr eaLnBrk="1" fontAlgn="auto" hangingPunct="1">
              <a:lnSpc>
                <a:spcPct val="120000"/>
              </a:lnSpc>
              <a:spcAft>
                <a:spcPts val="0"/>
              </a:spcAft>
              <a:defRPr/>
            </a:pPr>
            <a:endParaRPr lang="it-IT" altLang="it-IT" sz="800" dirty="0"/>
          </a:p>
          <a:p>
            <a:pPr marL="0" indent="0" eaLnBrk="1" fontAlgn="auto" hangingPunct="1">
              <a:lnSpc>
                <a:spcPct val="120000"/>
              </a:lnSpc>
              <a:spcAft>
                <a:spcPts val="0"/>
              </a:spcAft>
              <a:buFont typeface="Arial" panose="020B0604020202020204" pitchFamily="34" charset="0"/>
              <a:buNone/>
              <a:defRPr/>
            </a:pPr>
            <a:r>
              <a:rPr lang="it-IT" altLang="it-IT" sz="2200" dirty="0"/>
              <a:t>Grande attenzione continua ad avere il problema dell'aborto, ci si chiede se sia lecito la sua pratica, o come considerare il feto, sia in senso biologico, sia in senso morale bioetico. Anche la fecondazione artificiale è ampiamente dibattuta. </a:t>
            </a:r>
          </a:p>
          <a:p>
            <a:pPr eaLnBrk="1" fontAlgn="auto" hangingPunct="1">
              <a:lnSpc>
                <a:spcPct val="120000"/>
              </a:lnSpc>
              <a:spcAft>
                <a:spcPts val="0"/>
              </a:spcAft>
              <a:defRPr/>
            </a:pPr>
            <a:endParaRPr lang="it-IT" altLang="it-IT" sz="800" dirty="0"/>
          </a:p>
          <a:p>
            <a:pPr marL="0" indent="0" eaLnBrk="1" fontAlgn="auto" hangingPunct="1">
              <a:lnSpc>
                <a:spcPct val="120000"/>
              </a:lnSpc>
              <a:spcAft>
                <a:spcPts val="0"/>
              </a:spcAft>
              <a:buFont typeface="Arial" panose="020B0604020202020204" pitchFamily="34" charset="0"/>
              <a:buNone/>
              <a:defRPr/>
            </a:pPr>
            <a:r>
              <a:rPr lang="it-IT" altLang="it-IT" sz="2200" dirty="0"/>
              <a:t>Si possono distinguere due posizioni: </a:t>
            </a:r>
          </a:p>
          <a:p>
            <a:pPr eaLnBrk="1" fontAlgn="auto" hangingPunct="1">
              <a:lnSpc>
                <a:spcPct val="120000"/>
              </a:lnSpc>
              <a:spcAft>
                <a:spcPts val="0"/>
              </a:spcAft>
              <a:buFontTx/>
              <a:buNone/>
              <a:defRPr/>
            </a:pPr>
            <a:r>
              <a:rPr lang="it-IT" altLang="it-IT" sz="2200" dirty="0"/>
              <a:t>    - una, la cattolica, che in realtà coinvolge tutte le religioni, vieta ogni mancanza di rispetto verso la vita umana; </a:t>
            </a:r>
          </a:p>
          <a:p>
            <a:pPr eaLnBrk="1" fontAlgn="auto" hangingPunct="1">
              <a:lnSpc>
                <a:spcPct val="120000"/>
              </a:lnSpc>
              <a:spcAft>
                <a:spcPts val="0"/>
              </a:spcAft>
              <a:buFontTx/>
              <a:buNone/>
              <a:defRPr/>
            </a:pPr>
            <a:r>
              <a:rPr lang="it-IT" altLang="it-IT" sz="2200" dirty="0"/>
              <a:t>    - un’altra, più possibilista, consente ogni forma di sperimentazione e di intervento sulla vita umana. Il dibattito è aperto.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F7FAFD"/>
            </a:gs>
            <a:gs pos="23000">
              <a:srgbClr val="F7FAFD"/>
            </a:gs>
            <a:gs pos="30000">
              <a:srgbClr val="B5D2EC"/>
            </a:gs>
            <a:gs pos="67999">
              <a:srgbClr val="000000"/>
            </a:gs>
            <a:gs pos="100000">
              <a:srgbClr val="CEE1F2"/>
            </a:gs>
          </a:gsLst>
          <a:path path="shape">
            <a:fillToRect l="50000" t="50000" r="50000" b="50000"/>
          </a:path>
        </a:gradFill>
        <a:effectLst/>
      </p:bgPr>
    </p:bg>
    <p:spTree>
      <p:nvGrpSpPr>
        <p:cNvPr id="1" name=""/>
        <p:cNvGrpSpPr/>
        <p:nvPr/>
      </p:nvGrpSpPr>
      <p:grpSpPr>
        <a:xfrm>
          <a:off x="0" y="0"/>
          <a:ext cx="0" cy="0"/>
          <a:chOff x="0" y="0"/>
          <a:chExt cx="0" cy="0"/>
        </a:xfrm>
      </p:grpSpPr>
      <p:pic>
        <p:nvPicPr>
          <p:cNvPr id="512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873125"/>
            <a:ext cx="90868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descr="Stampati"/>
          <p:cNvSpPr>
            <a:spLocks noGrp="1" noChangeArrowheads="1"/>
          </p:cNvSpPr>
          <p:nvPr>
            <p:ph idx="1"/>
          </p:nvPr>
        </p:nvSpPr>
        <p:spPr>
          <a:xfrm>
            <a:off x="1181708" y="635000"/>
            <a:ext cx="9828584" cy="5588000"/>
          </a:xfrm>
          <a:solidFill>
            <a:srgbClr val="FFFFE1"/>
          </a:solidFill>
          <a:ln>
            <a:solidFill>
              <a:schemeClr val="tx1"/>
            </a:solidFill>
            <a:miter lim="800000"/>
            <a:headEnd/>
            <a:tailEnd/>
          </a:ln>
        </p:spPr>
        <p:txBody>
          <a:bodyPr/>
          <a:lstStyle/>
          <a:p>
            <a:pPr eaLnBrk="1" hangingPunct="1">
              <a:buFontTx/>
              <a:buNone/>
            </a:pPr>
            <a:endParaRPr lang="it-IT" altLang="it-IT" sz="1400" dirty="0">
              <a:latin typeface="Arial" panose="020B0604020202020204" pitchFamily="34" charset="0"/>
              <a:cs typeface="Arial" panose="020B0604020202020204" pitchFamily="34" charset="0"/>
            </a:endParaRP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Presupposti principali, al di fuori dei quali,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non è possibile comprendere o discutere</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sulla </a:t>
            </a:r>
            <a:r>
              <a:rPr lang="it-IT" altLang="it-IT" sz="2400" b="1" dirty="0">
                <a:latin typeface="Arial" panose="020B0604020202020204" pitchFamily="34" charset="0"/>
                <a:cs typeface="Arial" panose="020B0604020202020204" pitchFamily="34" charset="0"/>
              </a:rPr>
              <a:t>bioetica</a:t>
            </a:r>
          </a:p>
          <a:p>
            <a:pPr eaLnBrk="1" hangingPunct="1">
              <a:lnSpc>
                <a:spcPct val="150000"/>
              </a:lnSpc>
              <a:buFontTx/>
              <a:buNone/>
            </a:pPr>
            <a:r>
              <a:rPr lang="it-IT" altLang="it-IT" sz="2400" dirty="0">
                <a:latin typeface="Arial" panose="020B0604020202020204" pitchFamily="34" charset="0"/>
                <a:cs typeface="Arial" panose="020B0604020202020204" pitchFamily="34" charset="0"/>
              </a:rPr>
              <a:t>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Alla base di ogni discorso che affronteremo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vi sono due difficili domande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alle quali conseguono le diverse risposte.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1981200" y="604044"/>
            <a:ext cx="8229600" cy="5649913"/>
          </a:xfrm>
          <a:solidFill>
            <a:schemeClr val="bg1"/>
          </a:solidFill>
          <a:ln>
            <a:solidFill>
              <a:schemeClr val="tx1"/>
            </a:solidFill>
          </a:ln>
        </p:spPr>
        <p:txBody>
          <a:bodyPr rtlCol="0">
            <a:normAutofit/>
          </a:bodyPr>
          <a:lstStyle/>
          <a:p>
            <a:pPr eaLnBrk="1" fontAlgn="auto" hangingPunct="1">
              <a:spcAft>
                <a:spcPts val="0"/>
              </a:spcAft>
              <a:defRPr/>
            </a:pPr>
            <a:endParaRPr lang="it-IT" altLang="it-IT" sz="4000" b="1" dirty="0"/>
          </a:p>
          <a:p>
            <a:pPr marL="0" indent="0" algn="ctr" eaLnBrk="1" fontAlgn="auto" hangingPunct="1">
              <a:spcAft>
                <a:spcPts val="0"/>
              </a:spcAft>
              <a:buFont typeface="Arial" panose="020B0604020202020204" pitchFamily="34" charset="0"/>
              <a:buNone/>
              <a:defRPr/>
            </a:pPr>
            <a:r>
              <a:rPr lang="it-IT" altLang="it-IT" sz="4000" b="1" dirty="0"/>
              <a:t>La vita </a:t>
            </a:r>
            <a:r>
              <a:rPr lang="it-IT" altLang="it-IT" sz="4000" b="1" u="sng" dirty="0"/>
              <a:t>UMANA</a:t>
            </a:r>
            <a:r>
              <a:rPr lang="it-IT" altLang="it-IT" sz="4000" b="1" dirty="0"/>
              <a:t> è importante?</a:t>
            </a:r>
          </a:p>
          <a:p>
            <a:pPr marL="0" indent="0" eaLnBrk="1" fontAlgn="auto" hangingPunct="1">
              <a:spcAft>
                <a:spcPts val="0"/>
              </a:spcAft>
              <a:buNone/>
              <a:defRPr/>
            </a:pPr>
            <a:endParaRPr lang="it-IT" altLang="it-IT" sz="4000" b="1" dirty="0"/>
          </a:p>
          <a:p>
            <a:pPr algn="ctr" eaLnBrk="1" fontAlgn="auto" hangingPunct="1">
              <a:spcAft>
                <a:spcPts val="0"/>
              </a:spcAft>
              <a:buFontTx/>
              <a:buNone/>
              <a:defRPr/>
            </a:pPr>
            <a:r>
              <a:rPr lang="it-IT" altLang="it-IT" sz="4000" b="1" dirty="0"/>
              <a:t>PERCHE’?</a:t>
            </a:r>
            <a:endParaRPr lang="it-IT" altLang="it-IT" sz="2400" dirty="0"/>
          </a:p>
          <a:p>
            <a:pPr algn="ctr" eaLnBrk="1" fontAlgn="auto" hangingPunct="1">
              <a:spcAft>
                <a:spcPts val="0"/>
              </a:spcAft>
              <a:buFontTx/>
              <a:buNone/>
              <a:defRPr/>
            </a:pPr>
            <a:r>
              <a:rPr lang="it-IT" altLang="it-IT" dirty="0"/>
              <a:t>(dibattito in classe)</a:t>
            </a:r>
          </a:p>
          <a:p>
            <a:pPr algn="ctr" eaLnBrk="1" fontAlgn="auto" hangingPunct="1">
              <a:spcAft>
                <a:spcPts val="0"/>
              </a:spcAft>
              <a:buFontTx/>
              <a:buNone/>
              <a:defRPr/>
            </a:pPr>
            <a:endParaRPr lang="it-IT" altLang="it-IT" dirty="0"/>
          </a:p>
          <a:p>
            <a:pPr algn="ctr" eaLnBrk="1" fontAlgn="auto" hangingPunct="1">
              <a:spcAft>
                <a:spcPts val="0"/>
              </a:spcAft>
              <a:buFontTx/>
              <a:buNone/>
              <a:defRPr/>
            </a:pPr>
            <a:r>
              <a:rPr lang="it-IT" altLang="it-IT" sz="4400" b="1"/>
              <a:t>Teleologia</a:t>
            </a:r>
            <a:endParaRPr lang="it-IT" altLang="it-IT" sz="4400" b="1" dirty="0"/>
          </a:p>
          <a:p>
            <a:pPr algn="ctr" eaLnBrk="1" fontAlgn="auto" hangingPunct="1">
              <a:spcAft>
                <a:spcPts val="0"/>
              </a:spcAft>
              <a:buFontTx/>
              <a:buNone/>
              <a:defRPr/>
            </a:pPr>
            <a:r>
              <a:rPr lang="it-IT" altLang="it-IT" sz="1600" dirty="0"/>
              <a:t>(</a:t>
            </a:r>
            <a:r>
              <a:rPr lang="it-IT" altLang="it-IT" sz="1600" i="1" dirty="0"/>
              <a:t>tele</a:t>
            </a:r>
            <a:r>
              <a:rPr lang="it-IT" altLang="it-IT" sz="1600" dirty="0"/>
              <a:t> = fine   logia = studio, discorso)  – la riflessione filosofica sullo scopo, il senso di tutto)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fade">
                                      <p:cBhvr>
                                        <p:cTn id="7" dur="1000"/>
                                        <p:tgtEl>
                                          <p:spTgt spid="5123">
                                            <p:txEl>
                                              <p:pRg st="3" end="3"/>
                                            </p:txEl>
                                          </p:spTgt>
                                        </p:tgtEl>
                                      </p:cBhvr>
                                    </p:animEffect>
                                    <p:anim calcmode="lin" valueType="num">
                                      <p:cBhvr>
                                        <p:cTn id="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animEffect transition="in" filter="wipe(left)">
                                      <p:cBhvr>
                                        <p:cTn id="14" dur="500"/>
                                        <p:tgtEl>
                                          <p:spTgt spid="512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Effect transition="in" filter="fade">
                                      <p:cBhvr>
                                        <p:cTn id="19" dur="1000"/>
                                        <p:tgtEl>
                                          <p:spTgt spid="5123">
                                            <p:txEl>
                                              <p:pRg st="6" end="6"/>
                                            </p:txEl>
                                          </p:spTgt>
                                        </p:tgtEl>
                                      </p:cBhvr>
                                    </p:animEffect>
                                    <p:anim calcmode="lin" valueType="num">
                                      <p:cBhvr>
                                        <p:cTn id="2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3">
                                            <p:txEl>
                                              <p:pRg st="7" end="7"/>
                                            </p:txEl>
                                          </p:spTgt>
                                        </p:tgtEl>
                                        <p:attrNameLst>
                                          <p:attrName>style.visibility</p:attrName>
                                        </p:attrNameLst>
                                      </p:cBhvr>
                                      <p:to>
                                        <p:strVal val="visible"/>
                                      </p:to>
                                    </p:set>
                                    <p:animEffect transition="in" filter="fade">
                                      <p:cBhvr>
                                        <p:cTn id="26" dur="1000"/>
                                        <p:tgtEl>
                                          <p:spTgt spid="5123">
                                            <p:txEl>
                                              <p:pRg st="7" end="7"/>
                                            </p:txEl>
                                          </p:spTgt>
                                        </p:tgtEl>
                                      </p:cBhvr>
                                    </p:animEffect>
                                    <p:anim calcmode="lin" valueType="num">
                                      <p:cBhvr>
                                        <p:cTn id="2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731404" y="512676"/>
            <a:ext cx="10729192" cy="5832648"/>
          </a:xfrm>
          <a:solidFill>
            <a:schemeClr val="bg1"/>
          </a:solidFill>
          <a:ln>
            <a:solidFill>
              <a:schemeClr val="tx1"/>
            </a:solidFill>
          </a:ln>
        </p:spPr>
        <p:txBody>
          <a:bodyPr rtlCol="0">
            <a:normAutofit fontScale="62500" lnSpcReduction="20000"/>
          </a:bodyPr>
          <a:lstStyle/>
          <a:p>
            <a:pPr eaLnBrk="1" fontAlgn="auto" hangingPunct="1">
              <a:spcAft>
                <a:spcPts val="0"/>
              </a:spcAft>
              <a:defRPr/>
            </a:pPr>
            <a:endParaRPr lang="it-IT" altLang="it-IT" sz="4000" b="1" dirty="0"/>
          </a:p>
          <a:p>
            <a:pPr marL="0" indent="0" algn="ctr" eaLnBrk="1" fontAlgn="auto" hangingPunct="1">
              <a:lnSpc>
                <a:spcPct val="150000"/>
              </a:lnSpc>
              <a:spcAft>
                <a:spcPts val="0"/>
              </a:spcAft>
              <a:buFont typeface="Arial" panose="020B0604020202020204" pitchFamily="34" charset="0"/>
              <a:buNone/>
              <a:defRPr/>
            </a:pPr>
            <a:r>
              <a:rPr lang="it-IT" altLang="it-IT" sz="6000" b="1" dirty="0"/>
              <a:t>Visione materialistica laica</a:t>
            </a:r>
          </a:p>
          <a:p>
            <a:pPr marL="0" indent="0" algn="ctr" eaLnBrk="1" fontAlgn="auto" hangingPunct="1">
              <a:lnSpc>
                <a:spcPct val="150000"/>
              </a:lnSpc>
              <a:spcAft>
                <a:spcPts val="0"/>
              </a:spcAft>
              <a:buFont typeface="Arial" panose="020B0604020202020204" pitchFamily="34" charset="0"/>
              <a:buNone/>
              <a:defRPr/>
            </a:pPr>
            <a:r>
              <a:rPr lang="it-IT" altLang="it-IT" sz="6000" b="1" dirty="0"/>
              <a:t>sul senso della vita.</a:t>
            </a:r>
          </a:p>
          <a:p>
            <a:pPr marL="0" indent="0" algn="ctr" eaLnBrk="1" fontAlgn="auto" hangingPunct="1">
              <a:lnSpc>
                <a:spcPct val="150000"/>
              </a:lnSpc>
              <a:spcAft>
                <a:spcPts val="0"/>
              </a:spcAft>
              <a:buFont typeface="Arial" panose="020B0604020202020204" pitchFamily="34" charset="0"/>
              <a:buNone/>
              <a:defRPr/>
            </a:pPr>
            <a:endParaRPr lang="it-IT" altLang="it-IT" sz="6000" b="1" dirty="0"/>
          </a:p>
          <a:p>
            <a:pPr marL="0" indent="0" algn="ctr" eaLnBrk="1" fontAlgn="auto" hangingPunct="1">
              <a:lnSpc>
                <a:spcPct val="150000"/>
              </a:lnSpc>
              <a:spcAft>
                <a:spcPts val="0"/>
              </a:spcAft>
              <a:buFont typeface="Arial" panose="020B0604020202020204" pitchFamily="34" charset="0"/>
              <a:buNone/>
              <a:defRPr/>
            </a:pPr>
            <a:r>
              <a:rPr lang="it-IT" altLang="it-IT" sz="6000" dirty="0"/>
              <a:t>Quale potrebbe essere il senso della vita per un ateo, </a:t>
            </a:r>
          </a:p>
          <a:p>
            <a:pPr marL="0" indent="0" algn="ctr" eaLnBrk="1" fontAlgn="auto" hangingPunct="1">
              <a:lnSpc>
                <a:spcPct val="150000"/>
              </a:lnSpc>
              <a:spcAft>
                <a:spcPts val="0"/>
              </a:spcAft>
              <a:buFont typeface="Arial" panose="020B0604020202020204" pitchFamily="34" charset="0"/>
              <a:buNone/>
              <a:defRPr/>
            </a:pPr>
            <a:r>
              <a:rPr lang="it-IT" altLang="it-IT" sz="6000" dirty="0"/>
              <a:t>se poi tutti devono morire?</a:t>
            </a:r>
          </a:p>
          <a:p>
            <a:pPr marL="0" indent="0" eaLnBrk="1" fontAlgn="auto" hangingPunct="1">
              <a:spcAft>
                <a:spcPts val="0"/>
              </a:spcAft>
              <a:buNone/>
              <a:defRPr/>
            </a:pPr>
            <a:endParaRPr lang="it-IT" altLang="it-IT" sz="4000" b="1" dirty="0"/>
          </a:p>
        </p:txBody>
      </p:sp>
    </p:spTree>
    <p:extLst>
      <p:ext uri="{BB962C8B-B14F-4D97-AF65-F5344CB8AC3E}">
        <p14:creationId xmlns:p14="http://schemas.microsoft.com/office/powerpoint/2010/main" val="4157031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550863" y="440668"/>
            <a:ext cx="11090275" cy="5976664"/>
          </a:xfrm>
          <a:solidFill>
            <a:schemeClr val="bg1"/>
          </a:solidFill>
          <a:ln>
            <a:solidFill>
              <a:schemeClr val="tx1"/>
            </a:solidFill>
          </a:ln>
        </p:spPr>
        <p:txBody>
          <a:bodyPr rtlCol="0">
            <a:normAutofit/>
          </a:bodyPr>
          <a:lstStyle/>
          <a:p>
            <a:pPr algn="ctr" eaLnBrk="1" fontAlgn="auto" hangingPunct="1">
              <a:lnSpc>
                <a:spcPct val="150000"/>
              </a:lnSpc>
              <a:spcAft>
                <a:spcPts val="0"/>
              </a:spcAft>
              <a:buFontTx/>
              <a:buNone/>
              <a:defRPr/>
            </a:pPr>
            <a:r>
              <a:rPr lang="it-IT" altLang="it-IT" sz="3600" dirty="0">
                <a:latin typeface="Arial" panose="020B0604020202020204" pitchFamily="34" charset="0"/>
                <a:cs typeface="Arial" panose="020B0604020202020204" pitchFamily="34" charset="0"/>
              </a:rPr>
              <a:t>Alcuni affermano che la vita umana </a:t>
            </a:r>
          </a:p>
          <a:p>
            <a:pPr algn="ctr" eaLnBrk="1" fontAlgn="auto" hangingPunct="1">
              <a:lnSpc>
                <a:spcPct val="150000"/>
              </a:lnSpc>
              <a:spcAft>
                <a:spcPts val="0"/>
              </a:spcAft>
              <a:buFontTx/>
              <a:buNone/>
              <a:defRPr/>
            </a:pPr>
            <a:r>
              <a:rPr lang="it-IT" altLang="it-IT" sz="3600" dirty="0">
                <a:latin typeface="Arial" panose="020B0604020202020204" pitchFamily="34" charset="0"/>
                <a:cs typeface="Arial" panose="020B0604020202020204" pitchFamily="34" charset="0"/>
              </a:rPr>
              <a:t>è importante </a:t>
            </a:r>
          </a:p>
          <a:p>
            <a:pPr algn="ctr" eaLnBrk="1" fontAlgn="auto" hangingPunct="1">
              <a:lnSpc>
                <a:spcPct val="150000"/>
              </a:lnSpc>
              <a:spcAft>
                <a:spcPts val="0"/>
              </a:spcAft>
              <a:buFontTx/>
              <a:buNone/>
              <a:defRPr/>
            </a:pPr>
            <a:r>
              <a:rPr lang="it-IT" altLang="it-IT" sz="3600" dirty="0">
                <a:latin typeface="Arial" panose="020B0604020202020204" pitchFamily="34" charset="0"/>
                <a:cs typeface="Arial" panose="020B0604020202020204" pitchFamily="34" charset="0"/>
              </a:rPr>
              <a:t>solo quando è </a:t>
            </a:r>
            <a:r>
              <a:rPr lang="it-IT" altLang="it-IT" sz="3600" b="1" dirty="0">
                <a:latin typeface="Arial" panose="020B0604020202020204" pitchFamily="34" charset="0"/>
                <a:cs typeface="Arial" panose="020B0604020202020204" pitchFamily="34" charset="0"/>
              </a:rPr>
              <a:t>utile</a:t>
            </a:r>
            <a:r>
              <a:rPr lang="it-IT" altLang="it-IT" sz="3600" dirty="0">
                <a:latin typeface="Arial" panose="020B0604020202020204" pitchFamily="34" charset="0"/>
                <a:cs typeface="Arial" panose="020B0604020202020204" pitchFamily="34" charset="0"/>
              </a:rPr>
              <a:t> alla società…</a:t>
            </a:r>
          </a:p>
          <a:p>
            <a:pPr algn="ctr" eaLnBrk="1" fontAlgn="auto" hangingPunct="1">
              <a:lnSpc>
                <a:spcPct val="110000"/>
              </a:lnSpc>
              <a:spcAft>
                <a:spcPts val="0"/>
              </a:spcAft>
              <a:buFontTx/>
              <a:buNone/>
              <a:defRPr/>
            </a:pPr>
            <a:endParaRPr lang="it-IT" altLang="it-IT" sz="3200" dirty="0">
              <a:latin typeface="Arial" panose="020B0604020202020204" pitchFamily="34" charset="0"/>
              <a:cs typeface="Arial" panose="020B0604020202020204" pitchFamily="34" charset="0"/>
            </a:endParaRPr>
          </a:p>
          <a:p>
            <a:pPr algn="ctr" eaLnBrk="1" fontAlgn="auto" hangingPunct="1">
              <a:lnSpc>
                <a:spcPct val="110000"/>
              </a:lnSpc>
              <a:spcAft>
                <a:spcPts val="0"/>
              </a:spcAft>
              <a:buFontTx/>
              <a:buNone/>
              <a:defRPr/>
            </a:pPr>
            <a:r>
              <a:rPr lang="it-IT" altLang="it-IT" sz="3200" dirty="0">
                <a:latin typeface="Arial" panose="020B0604020202020204" pitchFamily="34" charset="0"/>
                <a:cs typeface="Arial" panose="020B0604020202020204" pitchFamily="34" charset="0"/>
              </a:rPr>
              <a:t>Utilità solo economica?</a:t>
            </a:r>
          </a:p>
          <a:p>
            <a:pPr algn="ctr" eaLnBrk="1" fontAlgn="auto" hangingPunct="1">
              <a:lnSpc>
                <a:spcPct val="150000"/>
              </a:lnSpc>
              <a:spcAft>
                <a:spcPts val="0"/>
              </a:spcAft>
              <a:buFontTx/>
              <a:buNone/>
              <a:defRPr/>
            </a:pPr>
            <a:r>
              <a:rPr lang="it-IT" altLang="it-IT" sz="3200" dirty="0">
                <a:latin typeface="Arial" panose="020B0604020202020204" pitchFamily="34" charset="0"/>
                <a:cs typeface="Arial" panose="020B0604020202020204" pitchFamily="34" charset="0"/>
              </a:rPr>
              <a:t> Utile solo quando produce e lavora? (</a:t>
            </a:r>
            <a:r>
              <a:rPr lang="it-IT" sz="3200" i="1" dirty="0"/>
              <a:t>homo </a:t>
            </a:r>
            <a:r>
              <a:rPr lang="it-IT" sz="3200" i="1" dirty="0" err="1"/>
              <a:t>faber</a:t>
            </a:r>
            <a:r>
              <a:rPr lang="it-IT" sz="3200" dirty="0"/>
              <a:t>)</a:t>
            </a:r>
            <a:endParaRPr lang="it-IT" altLang="it-IT" sz="3200" dirty="0"/>
          </a:p>
          <a:p>
            <a:pPr algn="ctr" eaLnBrk="1" fontAlgn="auto" hangingPunct="1">
              <a:spcAft>
                <a:spcPts val="0"/>
              </a:spcAft>
              <a:buFontTx/>
              <a:buNone/>
              <a:defRPr/>
            </a:pPr>
            <a:r>
              <a:rPr lang="it-IT" altLang="it-IT" dirty="0"/>
              <a:t>(dibattito in classe)</a:t>
            </a:r>
          </a:p>
          <a:p>
            <a:pPr algn="ctr" eaLnBrk="1" fontAlgn="auto" hangingPunct="1">
              <a:spcAft>
                <a:spcPts val="0"/>
              </a:spcAft>
              <a:buFontTx/>
              <a:buNone/>
              <a:defRPr/>
            </a:pPr>
            <a:endParaRPr lang="it-IT" alt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wipe(left)">
                                      <p:cBhvr>
                                        <p:cTn id="7" dur="1250"/>
                                        <p:tgtEl>
                                          <p:spTgt spid="5123">
                                            <p:txEl>
                                              <p:pRg st="4" end="4"/>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5123">
                                            <p:txEl>
                                              <p:pRg st="5" end="5"/>
                                            </p:txEl>
                                          </p:spTgt>
                                        </p:tgtEl>
                                        <p:attrNameLst>
                                          <p:attrName>style.visibility</p:attrName>
                                        </p:attrNameLst>
                                      </p:cBhvr>
                                      <p:to>
                                        <p:strVal val="visible"/>
                                      </p:to>
                                    </p:set>
                                    <p:animEffect transition="in" filter="wipe(left)">
                                      <p:cBhvr>
                                        <p:cTn id="11" dur="1500"/>
                                        <p:tgtEl>
                                          <p:spTgt spid="5123">
                                            <p:txEl>
                                              <p:pRg st="5" end="5"/>
                                            </p:txEl>
                                          </p:spTgt>
                                        </p:tgtEl>
                                      </p:cBhvr>
                                    </p:animEffect>
                                  </p:childTnLst>
                                </p:cTn>
                              </p:par>
                            </p:childTnLst>
                          </p:cTn>
                        </p:par>
                        <p:par>
                          <p:cTn id="12" fill="hold">
                            <p:stCondLst>
                              <p:cond delay="2750"/>
                            </p:stCondLst>
                            <p:childTnLst>
                              <p:par>
                                <p:cTn id="13" presetID="42" presetClass="entr" presetSubtype="0" fill="hold" nodeType="afterEffect">
                                  <p:stCondLst>
                                    <p:cond delay="0"/>
                                  </p:stCondLst>
                                  <p:childTnLst>
                                    <p:set>
                                      <p:cBhvr>
                                        <p:cTn id="14" dur="1" fill="hold">
                                          <p:stCondLst>
                                            <p:cond delay="0"/>
                                          </p:stCondLst>
                                        </p:cTn>
                                        <p:tgtEl>
                                          <p:spTgt spid="5123">
                                            <p:txEl>
                                              <p:pRg st="6" end="6"/>
                                            </p:txEl>
                                          </p:spTgt>
                                        </p:tgtEl>
                                        <p:attrNameLst>
                                          <p:attrName>style.visibility</p:attrName>
                                        </p:attrNameLst>
                                      </p:cBhvr>
                                      <p:to>
                                        <p:strVal val="visible"/>
                                      </p:to>
                                    </p:set>
                                    <p:animEffect transition="in" filter="fade">
                                      <p:cBhvr>
                                        <p:cTn id="15" dur="1000"/>
                                        <p:tgtEl>
                                          <p:spTgt spid="5123">
                                            <p:txEl>
                                              <p:pRg st="6" end="6"/>
                                            </p:txEl>
                                          </p:spTgt>
                                        </p:tgtEl>
                                      </p:cBhvr>
                                    </p:animEffect>
                                    <p:anim calcmode="lin" valueType="num">
                                      <p:cBhvr>
                                        <p:cTn id="16"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17"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Papiro"/>
          <p:cNvSpPr>
            <a:spLocks noGrp="1" noChangeArrowheads="1"/>
          </p:cNvSpPr>
          <p:nvPr>
            <p:ph idx="1"/>
          </p:nvPr>
        </p:nvSpPr>
        <p:spPr>
          <a:xfrm>
            <a:off x="442913" y="431800"/>
            <a:ext cx="11306175" cy="5994400"/>
          </a:xfrm>
          <a:solidFill>
            <a:schemeClr val="bg1"/>
          </a:solidFill>
          <a:ln>
            <a:solidFill>
              <a:schemeClr val="tx1"/>
            </a:solidFill>
          </a:ln>
        </p:spPr>
        <p:txBody>
          <a:bodyPr rtlCol="0">
            <a:normAutofit fontScale="70000" lnSpcReduction="20000"/>
          </a:bodyPr>
          <a:lstStyle/>
          <a:p>
            <a:pPr eaLnBrk="1" fontAlgn="auto" hangingPunct="1">
              <a:spcAft>
                <a:spcPts val="0"/>
              </a:spcAft>
              <a:defRPr/>
            </a:pPr>
            <a:endParaRPr lang="it-IT" altLang="it-IT" sz="4000" b="1" dirty="0"/>
          </a:p>
          <a:p>
            <a:pPr algn="ctr" eaLnBrk="1" fontAlgn="auto" hangingPunct="1">
              <a:lnSpc>
                <a:spcPct val="150000"/>
              </a:lnSpc>
              <a:spcAft>
                <a:spcPts val="0"/>
              </a:spcAft>
              <a:buFontTx/>
              <a:buNone/>
              <a:defRPr/>
            </a:pPr>
            <a:r>
              <a:rPr lang="it-IT" altLang="it-IT" sz="4000" dirty="0">
                <a:latin typeface="Arial" panose="020B0604020202020204" pitchFamily="34" charset="0"/>
                <a:cs typeface="Arial" panose="020B0604020202020204" pitchFamily="34" charset="0"/>
              </a:rPr>
              <a:t>Alcuni affermano che la vita umana</a:t>
            </a:r>
          </a:p>
          <a:p>
            <a:pPr algn="ctr" eaLnBrk="1" fontAlgn="auto" hangingPunct="1">
              <a:lnSpc>
                <a:spcPct val="150000"/>
              </a:lnSpc>
              <a:spcAft>
                <a:spcPts val="0"/>
              </a:spcAft>
              <a:buFontTx/>
              <a:buNone/>
              <a:defRPr/>
            </a:pPr>
            <a:r>
              <a:rPr lang="it-IT" altLang="it-IT" sz="4000" dirty="0">
                <a:latin typeface="Arial" panose="020B0604020202020204" pitchFamily="34" charset="0"/>
                <a:cs typeface="Arial" panose="020B0604020202020204" pitchFamily="34" charset="0"/>
              </a:rPr>
              <a:t>è importante </a:t>
            </a:r>
          </a:p>
          <a:p>
            <a:pPr algn="ctr" eaLnBrk="1" fontAlgn="auto" hangingPunct="1">
              <a:lnSpc>
                <a:spcPct val="150000"/>
              </a:lnSpc>
              <a:spcAft>
                <a:spcPts val="0"/>
              </a:spcAft>
              <a:buFontTx/>
              <a:buNone/>
              <a:defRPr/>
            </a:pPr>
            <a:r>
              <a:rPr lang="it-IT" altLang="it-IT" sz="4000" dirty="0">
                <a:latin typeface="Arial" panose="020B0604020202020204" pitchFamily="34" charset="0"/>
                <a:cs typeface="Arial" panose="020B0604020202020204" pitchFamily="34" charset="0"/>
              </a:rPr>
              <a:t>solo quando non crea danno (crimini) alla società...</a:t>
            </a:r>
          </a:p>
          <a:p>
            <a:pPr algn="ctr" eaLnBrk="1" fontAlgn="auto" hangingPunct="1">
              <a:lnSpc>
                <a:spcPct val="150000"/>
              </a:lnSpc>
              <a:spcAft>
                <a:spcPts val="0"/>
              </a:spcAft>
              <a:buFontTx/>
              <a:buNone/>
              <a:defRPr/>
            </a:pPr>
            <a:endParaRPr lang="it-IT" altLang="it-IT" sz="4000"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Tx/>
              <a:buNone/>
              <a:defRPr/>
            </a:pPr>
            <a:r>
              <a:rPr lang="it-IT" altLang="it-IT" sz="3500" dirty="0">
                <a:latin typeface="Arial" panose="020B0604020202020204" pitchFamily="34" charset="0"/>
                <a:cs typeface="Arial" panose="020B0604020202020204" pitchFamily="34" charset="0"/>
              </a:rPr>
              <a:t>Obiezione: il danno è inteso </a:t>
            </a:r>
            <a:r>
              <a:rPr lang="it-IT" altLang="it-IT" sz="3500" b="1" dirty="0">
                <a:latin typeface="Arial" panose="020B0604020202020204" pitchFamily="34" charset="0"/>
                <a:cs typeface="Arial" panose="020B0604020202020204" pitchFamily="34" charset="0"/>
              </a:rPr>
              <a:t>solo</a:t>
            </a:r>
            <a:r>
              <a:rPr lang="it-IT" altLang="it-IT" sz="3500" dirty="0">
                <a:latin typeface="Arial" panose="020B0604020202020204" pitchFamily="34" charset="0"/>
                <a:cs typeface="Arial" panose="020B0604020202020204" pitchFamily="34" charset="0"/>
              </a:rPr>
              <a:t> quando </a:t>
            </a:r>
          </a:p>
          <a:p>
            <a:pPr algn="ctr" eaLnBrk="1" fontAlgn="auto" hangingPunct="1">
              <a:lnSpc>
                <a:spcPct val="150000"/>
              </a:lnSpc>
              <a:spcAft>
                <a:spcPts val="0"/>
              </a:spcAft>
              <a:buFontTx/>
              <a:buNone/>
              <a:defRPr/>
            </a:pPr>
            <a:r>
              <a:rPr lang="it-IT" altLang="it-IT" sz="3500" dirty="0">
                <a:latin typeface="Arial" panose="020B0604020202020204" pitchFamily="34" charset="0"/>
                <a:cs typeface="Arial" panose="020B0604020202020204" pitchFamily="34" charset="0"/>
              </a:rPr>
              <a:t>è contro la vita umana degli altri?</a:t>
            </a:r>
          </a:p>
          <a:p>
            <a:pPr algn="ctr" eaLnBrk="1" fontAlgn="auto" hangingPunct="1">
              <a:lnSpc>
                <a:spcPct val="150000"/>
              </a:lnSpc>
              <a:spcAft>
                <a:spcPts val="0"/>
              </a:spcAft>
              <a:buFontTx/>
              <a:buNone/>
              <a:defRPr/>
            </a:pPr>
            <a:r>
              <a:rPr lang="it-IT" altLang="it-IT" sz="3500" dirty="0">
                <a:latin typeface="Arial" panose="020B0604020202020204" pitchFamily="34" charset="0"/>
                <a:cs typeface="Arial" panose="020B0604020202020204" pitchFamily="34" charset="0"/>
              </a:rPr>
              <a:t>Se una persona crea danno, un crimine, non ha più diritto di vivere?</a:t>
            </a:r>
          </a:p>
          <a:p>
            <a:pPr algn="ctr" eaLnBrk="1" fontAlgn="auto" hangingPunct="1">
              <a:spcAft>
                <a:spcPts val="0"/>
              </a:spcAft>
              <a:buFontTx/>
              <a:buNone/>
              <a:defRPr/>
            </a:pPr>
            <a:endParaRPr lang="it-IT" altLang="it-IT" sz="2400" dirty="0"/>
          </a:p>
          <a:p>
            <a:pPr algn="ctr" eaLnBrk="1" fontAlgn="auto" hangingPunct="1">
              <a:spcAft>
                <a:spcPts val="0"/>
              </a:spcAft>
              <a:buFontTx/>
              <a:buNone/>
              <a:defRPr/>
            </a:pPr>
            <a:r>
              <a:rPr lang="it-IT" altLang="it-IT" dirty="0"/>
              <a:t>(dibattito in classe)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animEffect transition="in" filter="fade">
                                      <p:cBhvr>
                                        <p:cTn id="7" dur="1000"/>
                                        <p:tgtEl>
                                          <p:spTgt spid="5123">
                                            <p:txEl>
                                              <p:pRg st="5" end="5"/>
                                            </p:txEl>
                                          </p:spTgt>
                                        </p:tgtEl>
                                      </p:cBhvr>
                                    </p:animEffect>
                                    <p:anim calcmode="lin" valueType="num">
                                      <p:cBhvr>
                                        <p:cTn id="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6" end="6"/>
                                            </p:txEl>
                                          </p:spTgt>
                                        </p:tgtEl>
                                        <p:attrNameLst>
                                          <p:attrName>style.visibility</p:attrName>
                                        </p:attrNameLst>
                                      </p:cBhvr>
                                      <p:to>
                                        <p:strVal val="visible"/>
                                      </p:to>
                                    </p:set>
                                    <p:animEffect transition="in" filter="fade">
                                      <p:cBhvr>
                                        <p:cTn id="12" dur="1000"/>
                                        <p:tgtEl>
                                          <p:spTgt spid="5123">
                                            <p:txEl>
                                              <p:pRg st="6" end="6"/>
                                            </p:txEl>
                                          </p:spTgt>
                                        </p:tgtEl>
                                      </p:cBhvr>
                                    </p:animEffect>
                                    <p:anim calcmode="lin" valueType="num">
                                      <p:cBhvr>
                                        <p:cTn id="1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7" end="7"/>
                                            </p:txEl>
                                          </p:spTgt>
                                        </p:tgtEl>
                                        <p:attrNameLst>
                                          <p:attrName>style.visibility</p:attrName>
                                        </p:attrNameLst>
                                      </p:cBhvr>
                                      <p:to>
                                        <p:strVal val="visible"/>
                                      </p:to>
                                    </p:set>
                                    <p:animEffect transition="in" filter="fade">
                                      <p:cBhvr>
                                        <p:cTn id="17" dur="1000"/>
                                        <p:tgtEl>
                                          <p:spTgt spid="5123">
                                            <p:txEl>
                                              <p:pRg st="7" end="7"/>
                                            </p:txEl>
                                          </p:spTgt>
                                        </p:tgtEl>
                                      </p:cBhvr>
                                    </p:animEffect>
                                    <p:anim calcmode="lin" valueType="num">
                                      <p:cBhvr>
                                        <p:cTn id="18"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descr="Papiro"/>
          <p:cNvSpPr>
            <a:spLocks noGrp="1" noChangeArrowheads="1"/>
          </p:cNvSpPr>
          <p:nvPr>
            <p:ph idx="1"/>
          </p:nvPr>
        </p:nvSpPr>
        <p:spPr>
          <a:xfrm>
            <a:off x="227348" y="469107"/>
            <a:ext cx="11737304" cy="5919787"/>
          </a:xfrm>
          <a:solidFill>
            <a:schemeClr val="bg1"/>
          </a:solidFill>
          <a:ln>
            <a:solidFill>
              <a:schemeClr val="tx1"/>
            </a:solidFill>
            <a:miter lim="800000"/>
            <a:headEnd/>
            <a:tailEnd/>
          </a:ln>
        </p:spPr>
        <p:txBody>
          <a:bodyPr/>
          <a:lstStyle/>
          <a:p>
            <a:pPr algn="ctr" eaLnBrk="1" hangingPunct="1">
              <a:lnSpc>
                <a:spcPct val="150000"/>
              </a:lnSpc>
              <a:buFontTx/>
              <a:buNone/>
            </a:pPr>
            <a:endParaRPr lang="it-IT" altLang="it-IT" sz="800" b="1" dirty="0"/>
          </a:p>
          <a:p>
            <a:pPr algn="ctr" eaLnBrk="1" hangingPunct="1">
              <a:lnSpc>
                <a:spcPct val="150000"/>
              </a:lnSpc>
              <a:buFontTx/>
              <a:buNone/>
            </a:pPr>
            <a:r>
              <a:rPr lang="it-IT" altLang="it-IT" sz="3600" dirty="0">
                <a:latin typeface="Arial" panose="020B0604020202020204" pitchFamily="34" charset="0"/>
                <a:cs typeface="Arial" panose="020B0604020202020204" pitchFamily="34" charset="0"/>
              </a:rPr>
              <a:t>La prigione deve servire solo come </a:t>
            </a:r>
          </a:p>
          <a:p>
            <a:pPr algn="ctr" eaLnBrk="1" hangingPunct="1">
              <a:lnSpc>
                <a:spcPct val="150000"/>
              </a:lnSpc>
              <a:buFontTx/>
              <a:buNone/>
            </a:pPr>
            <a:r>
              <a:rPr lang="it-IT" altLang="it-IT" sz="3600" b="1" dirty="0">
                <a:latin typeface="Arial" panose="020B0604020202020204" pitchFamily="34" charset="0"/>
                <a:cs typeface="Arial" panose="020B0604020202020204" pitchFamily="34" charset="0"/>
              </a:rPr>
              <a:t>PUNIZIONE</a:t>
            </a:r>
            <a:r>
              <a:rPr lang="it-IT" altLang="it-IT" sz="3600" dirty="0">
                <a:latin typeface="Arial" panose="020B0604020202020204" pitchFamily="34" charset="0"/>
                <a:cs typeface="Arial" panose="020B0604020202020204" pitchFamily="34" charset="0"/>
              </a:rPr>
              <a:t> e vendetta?</a:t>
            </a:r>
          </a:p>
          <a:p>
            <a:pPr algn="ctr" eaLnBrk="1" hangingPunct="1">
              <a:lnSpc>
                <a:spcPct val="150000"/>
              </a:lnSpc>
              <a:buFontTx/>
              <a:buNone/>
            </a:pPr>
            <a:r>
              <a:rPr lang="it-IT" altLang="it-IT" sz="3600" dirty="0" err="1">
                <a:latin typeface="Arial" panose="020B0604020202020204" pitchFamily="34" charset="0"/>
                <a:cs typeface="Arial" panose="020B0604020202020204" pitchFamily="34" charset="0"/>
              </a:rPr>
              <a:t>--------</a:t>
            </a:r>
            <a:r>
              <a:rPr lang="it-IT" altLang="it-IT" sz="3600" dirty="0">
                <a:latin typeface="Arial" panose="020B0604020202020204" pitchFamily="34" charset="0"/>
                <a:cs typeface="Arial" panose="020B0604020202020204" pitchFamily="34" charset="0"/>
              </a:rPr>
              <a:t>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Oppure potrebbe servire per rieducare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e per recuperare la dignità umana?</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Es. </a:t>
            </a:r>
            <a:r>
              <a:rPr lang="it-IT" altLang="it-IT" sz="2400" b="1" dirty="0">
                <a:latin typeface="Arial" panose="020B0604020202020204" pitchFamily="34" charset="0"/>
                <a:cs typeface="Arial" panose="020B0604020202020204" pitchFamily="34" charset="0"/>
              </a:rPr>
              <a:t>Cesare Beccaria </a:t>
            </a:r>
            <a:r>
              <a:rPr lang="it-IT" altLang="it-IT" sz="2400" dirty="0">
                <a:latin typeface="Arial" panose="020B0604020202020204" pitchFamily="34" charset="0"/>
                <a:cs typeface="Arial" panose="020B0604020202020204" pitchFamily="34" charset="0"/>
              </a:rPr>
              <a:t>(1738 – 1794), </a:t>
            </a:r>
          </a:p>
          <a:p>
            <a:pPr algn="ctr" eaLnBrk="1" hangingPunct="1">
              <a:lnSpc>
                <a:spcPct val="150000"/>
              </a:lnSpc>
              <a:buFontTx/>
              <a:buNone/>
            </a:pPr>
            <a:r>
              <a:rPr lang="it-IT" altLang="it-IT" sz="2400" dirty="0">
                <a:latin typeface="Arial" panose="020B0604020202020204" pitchFamily="34" charset="0"/>
                <a:cs typeface="Arial" panose="020B0604020202020204" pitchFamily="34" charset="0"/>
              </a:rPr>
              <a:t>illuminista ha scritto l’opera «Dei delitti e delle pene»  (dibattito in classe)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4" end="4"/>
                                            </p:txEl>
                                          </p:spTgt>
                                        </p:tgtEl>
                                        <p:attrNameLst>
                                          <p:attrName>style.visibility</p:attrName>
                                        </p:attrNameLst>
                                      </p:cBhvr>
                                      <p:to>
                                        <p:strVal val="visible"/>
                                      </p:to>
                                    </p:set>
                                    <p:animEffect transition="in" filter="fade">
                                      <p:cBhvr>
                                        <p:cTn id="7" dur="1000"/>
                                        <p:tgtEl>
                                          <p:spTgt spid="15362">
                                            <p:txEl>
                                              <p:pRg st="4" end="4"/>
                                            </p:txEl>
                                          </p:spTgt>
                                        </p:tgtEl>
                                      </p:cBhvr>
                                    </p:animEffect>
                                    <p:anim calcmode="lin" valueType="num">
                                      <p:cBhvr>
                                        <p:cTn id="8"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xEl>
                                              <p:pRg st="5" end="5"/>
                                            </p:txEl>
                                          </p:spTgt>
                                        </p:tgtEl>
                                        <p:attrNameLst>
                                          <p:attrName>style.visibility</p:attrName>
                                        </p:attrNameLst>
                                      </p:cBhvr>
                                      <p:to>
                                        <p:strVal val="visible"/>
                                      </p:to>
                                    </p:set>
                                    <p:animEffect transition="in" filter="fade">
                                      <p:cBhvr>
                                        <p:cTn id="12" dur="1000"/>
                                        <p:tgtEl>
                                          <p:spTgt spid="15362">
                                            <p:txEl>
                                              <p:pRg st="5" end="5"/>
                                            </p:txEl>
                                          </p:spTgt>
                                        </p:tgtEl>
                                      </p:cBhvr>
                                    </p:animEffect>
                                    <p:anim calcmode="lin" valueType="num">
                                      <p:cBhvr>
                                        <p:cTn id="13"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536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2">
                                            <p:txEl>
                                              <p:pRg st="6" end="6"/>
                                            </p:txEl>
                                          </p:spTgt>
                                        </p:tgtEl>
                                        <p:attrNameLst>
                                          <p:attrName>style.visibility</p:attrName>
                                        </p:attrNameLst>
                                      </p:cBhvr>
                                      <p:to>
                                        <p:strVal val="visible"/>
                                      </p:to>
                                    </p:set>
                                    <p:animEffect transition="in" filter="fade">
                                      <p:cBhvr>
                                        <p:cTn id="17" dur="1000"/>
                                        <p:tgtEl>
                                          <p:spTgt spid="15362">
                                            <p:txEl>
                                              <p:pRg st="6" end="6"/>
                                            </p:txEl>
                                          </p:spTgt>
                                        </p:tgtEl>
                                      </p:cBhvr>
                                    </p:animEffect>
                                    <p:anim calcmode="lin" valueType="num">
                                      <p:cBhvr>
                                        <p:cTn id="18" dur="10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536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362">
                                            <p:txEl>
                                              <p:pRg st="7" end="7"/>
                                            </p:txEl>
                                          </p:spTgt>
                                        </p:tgtEl>
                                        <p:attrNameLst>
                                          <p:attrName>style.visibility</p:attrName>
                                        </p:attrNameLst>
                                      </p:cBhvr>
                                      <p:to>
                                        <p:strVal val="visible"/>
                                      </p:to>
                                    </p:set>
                                    <p:animEffect transition="in" filter="fade">
                                      <p:cBhvr>
                                        <p:cTn id="22" dur="1000"/>
                                        <p:tgtEl>
                                          <p:spTgt spid="15362">
                                            <p:txEl>
                                              <p:pRg st="7" end="7"/>
                                            </p:txEl>
                                          </p:spTgt>
                                        </p:tgtEl>
                                      </p:cBhvr>
                                    </p:animEffect>
                                    <p:anim calcmode="lin" valueType="num">
                                      <p:cBhvr>
                                        <p:cTn id="23" dur="10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536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descr="Papiro"/>
          <p:cNvSpPr>
            <a:spLocks noGrp="1" noChangeArrowheads="1"/>
          </p:cNvSpPr>
          <p:nvPr>
            <p:ph idx="1"/>
          </p:nvPr>
        </p:nvSpPr>
        <p:spPr>
          <a:xfrm>
            <a:off x="911163" y="867397"/>
            <a:ext cx="10369674" cy="5123206"/>
          </a:xfrm>
          <a:solidFill>
            <a:schemeClr val="bg1"/>
          </a:solidFill>
          <a:ln>
            <a:solidFill>
              <a:schemeClr val="tx1"/>
            </a:solidFill>
            <a:miter lim="800000"/>
            <a:headEnd/>
            <a:tailEnd/>
          </a:ln>
        </p:spPr>
        <p:txBody>
          <a:bodyPr/>
          <a:lstStyle/>
          <a:p>
            <a:pPr algn="ctr" eaLnBrk="1" hangingPunct="1">
              <a:lnSpc>
                <a:spcPct val="150000"/>
              </a:lnSpc>
              <a:buFontTx/>
              <a:buNone/>
            </a:pPr>
            <a:endParaRPr lang="it-IT" altLang="it-IT" dirty="0">
              <a:latin typeface="Arial" panose="020B0604020202020204" pitchFamily="34" charset="0"/>
              <a:cs typeface="Arial" panose="020B0604020202020204" pitchFamily="34" charset="0"/>
            </a:endParaRPr>
          </a:p>
          <a:p>
            <a:pPr algn="ctr" eaLnBrk="1" hangingPunct="1">
              <a:lnSpc>
                <a:spcPct val="150000"/>
              </a:lnSpc>
              <a:buFontTx/>
              <a:buNone/>
            </a:pPr>
            <a:r>
              <a:rPr lang="it-IT" altLang="it-IT" sz="4800" b="1" dirty="0">
                <a:latin typeface="Arial" panose="020B0604020202020204" pitchFamily="34" charset="0"/>
                <a:cs typeface="Arial" panose="020B0604020202020204" pitchFamily="34" charset="0"/>
              </a:rPr>
              <a:t>Criminali si nasce o si diventa?</a:t>
            </a:r>
          </a:p>
          <a:p>
            <a:pPr algn="ctr" eaLnBrk="1" hangingPunct="1">
              <a:lnSpc>
                <a:spcPct val="150000"/>
              </a:lnSpc>
              <a:buFontTx/>
              <a:buNone/>
            </a:pPr>
            <a:r>
              <a:rPr lang="it-IT" altLang="it-IT" dirty="0">
                <a:latin typeface="Arial" panose="020B0604020202020204" pitchFamily="34" charset="0"/>
                <a:cs typeface="Arial" panose="020B0604020202020204" pitchFamily="34" charset="0"/>
              </a:rPr>
              <a:t> </a:t>
            </a:r>
            <a:r>
              <a:rPr lang="it-IT" altLang="it-IT" sz="3600" dirty="0">
                <a:latin typeface="Arial" panose="020B0604020202020204" pitchFamily="34" charset="0"/>
                <a:cs typeface="Arial" panose="020B0604020202020204" pitchFamily="34" charset="0"/>
              </a:rPr>
              <a:t>_______</a:t>
            </a:r>
          </a:p>
          <a:p>
            <a:pPr algn="ctr" eaLnBrk="1" hangingPunct="1">
              <a:lnSpc>
                <a:spcPct val="150000"/>
              </a:lnSpc>
              <a:buFontTx/>
              <a:buNone/>
            </a:pPr>
            <a:r>
              <a:rPr lang="it-IT" altLang="it-IT" sz="3200" dirty="0">
                <a:latin typeface="Arial" panose="020B0604020202020204" pitchFamily="34" charset="0"/>
                <a:cs typeface="Arial" panose="020B0604020202020204" pitchFamily="34" charset="0"/>
              </a:rPr>
              <a:t>Quali sono le cause principali per diventare criminali?</a:t>
            </a:r>
          </a:p>
          <a:p>
            <a:pPr algn="ctr" eaLnBrk="1" hangingPunct="1">
              <a:lnSpc>
                <a:spcPct val="150000"/>
              </a:lnSpc>
              <a:buFontTx/>
              <a:buNone/>
            </a:pPr>
            <a:r>
              <a:rPr lang="it-IT" altLang="it-IT" sz="3200" dirty="0">
                <a:latin typeface="Arial" panose="020B0604020202020204" pitchFamily="34" charset="0"/>
                <a:cs typeface="Arial" panose="020B0604020202020204" pitchFamily="34" charset="0"/>
              </a:rPr>
              <a:t>Mancanza d’amore e affetto fin da piccoli?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animEffect transition="in" filter="fade">
                                      <p:cBhvr>
                                        <p:cTn id="7" dur="1000"/>
                                        <p:tgtEl>
                                          <p:spTgt spid="15362">
                                            <p:txEl>
                                              <p:pRg st="3" end="3"/>
                                            </p:txEl>
                                          </p:spTgt>
                                        </p:tgtEl>
                                      </p:cBhvr>
                                    </p:animEffect>
                                    <p:anim calcmode="lin" valueType="num">
                                      <p:cBhvr>
                                        <p:cTn id="8" dur="10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xEl>
                                              <p:pRg st="4" end="4"/>
                                            </p:txEl>
                                          </p:spTgt>
                                        </p:tgtEl>
                                        <p:attrNameLst>
                                          <p:attrName>style.visibility</p:attrName>
                                        </p:attrNameLst>
                                      </p:cBhvr>
                                      <p:to>
                                        <p:strVal val="visible"/>
                                      </p:to>
                                    </p:set>
                                    <p:animEffect transition="in" filter="fade">
                                      <p:cBhvr>
                                        <p:cTn id="14" dur="1000"/>
                                        <p:tgtEl>
                                          <p:spTgt spid="15362">
                                            <p:txEl>
                                              <p:pRg st="4" end="4"/>
                                            </p:txEl>
                                          </p:spTgt>
                                        </p:tgtEl>
                                      </p:cBhvr>
                                    </p:animEffect>
                                    <p:anim calcmode="lin" valueType="num">
                                      <p:cBhvr>
                                        <p:cTn id="15"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descr="Papiro"/>
          <p:cNvSpPr>
            <a:spLocks noGrp="1" noChangeArrowheads="1"/>
          </p:cNvSpPr>
          <p:nvPr>
            <p:ph idx="1"/>
          </p:nvPr>
        </p:nvSpPr>
        <p:spPr>
          <a:xfrm>
            <a:off x="551384" y="285728"/>
            <a:ext cx="11365185" cy="6357981"/>
          </a:xfrm>
          <a:solidFill>
            <a:schemeClr val="bg1"/>
          </a:solidFill>
          <a:ln>
            <a:solidFill>
              <a:schemeClr val="tx1"/>
            </a:solidFill>
            <a:miter lim="800000"/>
            <a:headEnd/>
            <a:tailEnd/>
          </a:ln>
        </p:spPr>
        <p:txBody>
          <a:bodyPr/>
          <a:lstStyle/>
          <a:p>
            <a:pPr algn="ctr" eaLnBrk="1" hangingPunct="1">
              <a:lnSpc>
                <a:spcPct val="150000"/>
              </a:lnSpc>
              <a:buFontTx/>
              <a:buNone/>
            </a:pPr>
            <a:r>
              <a:rPr lang="it-IT" altLang="it-IT" sz="3200" b="1" dirty="0">
                <a:latin typeface="Arial" panose="020B0604020202020204" pitchFamily="34" charset="0"/>
                <a:cs typeface="Arial" panose="020B0604020202020204" pitchFamily="34" charset="0"/>
              </a:rPr>
              <a:t>DOMANDA</a:t>
            </a:r>
          </a:p>
          <a:p>
            <a:pPr algn="ctr" eaLnBrk="1" hangingPunct="1">
              <a:lnSpc>
                <a:spcPct val="150000"/>
              </a:lnSpc>
              <a:buFontTx/>
              <a:buNone/>
            </a:pPr>
            <a:r>
              <a:rPr lang="it-IT" altLang="it-IT" sz="1800" dirty="0">
                <a:latin typeface="Arial" panose="020B0604020202020204" pitchFamily="34" charset="0"/>
                <a:cs typeface="Arial" panose="020B0604020202020204" pitchFamily="34" charset="0"/>
              </a:rPr>
              <a:t>Se vi trovate in un quartiere pericoloso di criminali e vedete un bimbo soffrire di gravi disagi famigliari, </a:t>
            </a:r>
          </a:p>
          <a:p>
            <a:pPr algn="ctr" eaLnBrk="1" hangingPunct="1">
              <a:lnSpc>
                <a:spcPct val="150000"/>
              </a:lnSpc>
              <a:buFontTx/>
              <a:buNone/>
            </a:pPr>
            <a:r>
              <a:rPr lang="it-IT" altLang="it-IT" sz="1800" dirty="0">
                <a:latin typeface="Arial" panose="020B0604020202020204" pitchFamily="34" charset="0"/>
                <a:cs typeface="Arial" panose="020B0604020202020204" pitchFamily="34" charset="0"/>
              </a:rPr>
              <a:t>chi ha il coraggio di aiutarlo, denunciando alle autorità competenti, </a:t>
            </a:r>
          </a:p>
          <a:p>
            <a:pPr algn="ctr" eaLnBrk="1" hangingPunct="1">
              <a:lnSpc>
                <a:spcPct val="150000"/>
              </a:lnSpc>
              <a:buFontTx/>
              <a:buNone/>
            </a:pPr>
            <a:r>
              <a:rPr lang="it-IT" altLang="it-IT" sz="1800" dirty="0">
                <a:latin typeface="Arial" panose="020B0604020202020204" pitchFamily="34" charset="0"/>
                <a:cs typeface="Arial" panose="020B0604020202020204" pitchFamily="34" charset="0"/>
              </a:rPr>
              <a:t>sapendo che poi dopo a causa delle ritorsioni da parte dei genitori criminali, rischia fortemente la vita?</a:t>
            </a:r>
          </a:p>
          <a:p>
            <a:pPr algn="ctr" eaLnBrk="1" hangingPunct="1">
              <a:lnSpc>
                <a:spcPct val="150000"/>
              </a:lnSpc>
              <a:buFontTx/>
              <a:buNone/>
            </a:pPr>
            <a:r>
              <a:rPr lang="it-IT" altLang="it-IT" sz="2000" dirty="0">
                <a:latin typeface="Arial" panose="020B0604020202020204" pitchFamily="34" charset="0"/>
                <a:cs typeface="Arial" panose="020B0604020202020204" pitchFamily="34" charset="0"/>
              </a:rPr>
              <a:t>In questo caso, spesso si crea la </a:t>
            </a:r>
            <a:r>
              <a:rPr lang="it-IT" altLang="it-IT" sz="2000" b="1" dirty="0">
                <a:latin typeface="Arial" panose="020B0604020202020204" pitchFamily="34" charset="0"/>
                <a:cs typeface="Arial" panose="020B0604020202020204" pitchFamily="34" charset="0"/>
              </a:rPr>
              <a:t>OMERTA’</a:t>
            </a:r>
            <a:r>
              <a:rPr lang="it-IT" altLang="it-IT" sz="2000" dirty="0">
                <a:latin typeface="Arial" panose="020B0604020202020204" pitchFamily="34" charset="0"/>
                <a:cs typeface="Arial" panose="020B0604020202020204" pitchFamily="34" charset="0"/>
              </a:rPr>
              <a:t>, </a:t>
            </a:r>
          </a:p>
          <a:p>
            <a:pPr algn="ctr" eaLnBrk="1" hangingPunct="1">
              <a:lnSpc>
                <a:spcPct val="150000"/>
              </a:lnSpc>
              <a:buFontTx/>
              <a:buNone/>
            </a:pPr>
            <a:r>
              <a:rPr lang="it-IT" altLang="it-IT" sz="2000" dirty="0">
                <a:latin typeface="Arial" panose="020B0604020202020204" pitchFamily="34" charset="0"/>
                <a:cs typeface="Arial" panose="020B0604020202020204" pitchFamily="34" charset="0"/>
              </a:rPr>
              <a:t>ed istintivamente molti augurano la pena di morte…</a:t>
            </a:r>
          </a:p>
          <a:p>
            <a:pPr algn="ctr" eaLnBrk="1" hangingPunct="1">
              <a:lnSpc>
                <a:spcPct val="150000"/>
              </a:lnSpc>
              <a:buFontTx/>
              <a:buNone/>
            </a:pPr>
            <a:endParaRPr lang="it-IT" altLang="it-IT" sz="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4" end="4"/>
                                            </p:txEl>
                                          </p:spTgt>
                                        </p:tgtEl>
                                        <p:attrNameLst>
                                          <p:attrName>style.visibility</p:attrName>
                                        </p:attrNameLst>
                                      </p:cBhvr>
                                      <p:to>
                                        <p:strVal val="visible"/>
                                      </p:to>
                                    </p:set>
                                    <p:animEffect transition="in" filter="fade">
                                      <p:cBhvr>
                                        <p:cTn id="7" dur="1000"/>
                                        <p:tgtEl>
                                          <p:spTgt spid="15362">
                                            <p:txEl>
                                              <p:pRg st="4" end="4"/>
                                            </p:txEl>
                                          </p:spTgt>
                                        </p:tgtEl>
                                      </p:cBhvr>
                                    </p:animEffect>
                                    <p:anim calcmode="lin" valueType="num">
                                      <p:cBhvr>
                                        <p:cTn id="8"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xEl>
                                              <p:pRg st="5" end="5"/>
                                            </p:txEl>
                                          </p:spTgt>
                                        </p:tgtEl>
                                        <p:attrNameLst>
                                          <p:attrName>style.visibility</p:attrName>
                                        </p:attrNameLst>
                                      </p:cBhvr>
                                      <p:to>
                                        <p:strVal val="visible"/>
                                      </p:to>
                                    </p:set>
                                    <p:animEffect transition="in" filter="fade">
                                      <p:cBhvr>
                                        <p:cTn id="12" dur="1000"/>
                                        <p:tgtEl>
                                          <p:spTgt spid="15362">
                                            <p:txEl>
                                              <p:pRg st="5" end="5"/>
                                            </p:txEl>
                                          </p:spTgt>
                                        </p:tgtEl>
                                      </p:cBhvr>
                                    </p:animEffect>
                                    <p:anim calcmode="lin" valueType="num">
                                      <p:cBhvr>
                                        <p:cTn id="13"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53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BB3B46F-B0F3-4955-B0F6-DEB1E95DF4A7}"/>
              </a:ext>
            </a:extLst>
          </p:cNvPr>
          <p:cNvSpPr/>
          <p:nvPr/>
        </p:nvSpPr>
        <p:spPr>
          <a:xfrm>
            <a:off x="911424" y="404664"/>
            <a:ext cx="10513168" cy="3279424"/>
          </a:xfrm>
          <a:prstGeom prst="rect">
            <a:avLst/>
          </a:prstGeom>
          <a:solidFill>
            <a:schemeClr val="bg1"/>
          </a:solidFill>
        </p:spPr>
        <p:txBody>
          <a:bodyPr wrap="square">
            <a:spAutoFit/>
          </a:bodyPr>
          <a:lstStyle/>
          <a:p>
            <a:pPr algn="ctr" eaLnBrk="1" hangingPunct="1">
              <a:lnSpc>
                <a:spcPct val="150000"/>
              </a:lnSpc>
              <a:buFontTx/>
              <a:buNone/>
            </a:pPr>
            <a:r>
              <a:rPr lang="it-IT" altLang="it-IT" sz="4800" dirty="0">
                <a:cs typeface="Arial" panose="020B0604020202020204" pitchFamily="34" charset="0"/>
              </a:rPr>
              <a:t>La </a:t>
            </a:r>
            <a:r>
              <a:rPr lang="it-IT" altLang="it-IT" sz="4800" b="1" dirty="0">
                <a:cs typeface="Arial" panose="020B0604020202020204" pitchFamily="34" charset="0"/>
              </a:rPr>
              <a:t>pena di morte </a:t>
            </a:r>
          </a:p>
          <a:p>
            <a:pPr algn="ctr" eaLnBrk="1" hangingPunct="1">
              <a:lnSpc>
                <a:spcPct val="150000"/>
              </a:lnSpc>
              <a:buFontTx/>
              <a:buNone/>
            </a:pPr>
            <a:r>
              <a:rPr lang="it-IT" altLang="it-IT" sz="4800" dirty="0">
                <a:cs typeface="Arial" panose="020B0604020202020204" pitchFamily="34" charset="0"/>
              </a:rPr>
              <a:t>è un modo per non riconoscere </a:t>
            </a:r>
          </a:p>
          <a:p>
            <a:pPr algn="ctr" eaLnBrk="1" hangingPunct="1">
              <a:lnSpc>
                <a:spcPct val="150000"/>
              </a:lnSpc>
              <a:buFontTx/>
              <a:buNone/>
            </a:pPr>
            <a:r>
              <a:rPr lang="it-IT" altLang="it-IT" sz="4800" dirty="0">
                <a:cs typeface="Arial" panose="020B0604020202020204" pitchFamily="34" charset="0"/>
              </a:rPr>
              <a:t>le colpe sociali?</a:t>
            </a:r>
          </a:p>
        </p:txBody>
      </p:sp>
      <p:sp>
        <p:nvSpPr>
          <p:cNvPr id="5" name="Rettangolo 4">
            <a:extLst>
              <a:ext uri="{FF2B5EF4-FFF2-40B4-BE49-F238E27FC236}">
                <a16:creationId xmlns:a16="http://schemas.microsoft.com/office/drawing/2014/main" id="{965AAAFF-CF5D-4C3C-AFAB-B21C5A09B3C2}"/>
              </a:ext>
            </a:extLst>
          </p:cNvPr>
          <p:cNvSpPr/>
          <p:nvPr/>
        </p:nvSpPr>
        <p:spPr>
          <a:xfrm>
            <a:off x="929748" y="4221088"/>
            <a:ext cx="10441160" cy="2239844"/>
          </a:xfrm>
          <a:prstGeom prst="rect">
            <a:avLst/>
          </a:prstGeom>
          <a:solidFill>
            <a:schemeClr val="bg1"/>
          </a:solidFill>
        </p:spPr>
        <p:txBody>
          <a:bodyPr wrap="square">
            <a:spAutoFit/>
          </a:bodyPr>
          <a:lstStyle/>
          <a:p>
            <a:pPr algn="ctr" eaLnBrk="1" hangingPunct="1">
              <a:lnSpc>
                <a:spcPct val="150000"/>
              </a:lnSpc>
              <a:buFontTx/>
              <a:buNone/>
            </a:pPr>
            <a:r>
              <a:rPr lang="it-IT" altLang="it-IT" sz="2400" dirty="0">
                <a:cs typeface="Arial" panose="020B0604020202020204" pitchFamily="34" charset="0"/>
              </a:rPr>
              <a:t>Il criminale condannato a morte </a:t>
            </a:r>
          </a:p>
          <a:p>
            <a:pPr algn="ctr" eaLnBrk="1" hangingPunct="1">
              <a:lnSpc>
                <a:spcPct val="150000"/>
              </a:lnSpc>
              <a:buFontTx/>
              <a:buNone/>
            </a:pPr>
            <a:r>
              <a:rPr lang="it-IT" altLang="it-IT" sz="2400" dirty="0">
                <a:cs typeface="Arial" panose="020B0604020202020204" pitchFamily="34" charset="0"/>
              </a:rPr>
              <a:t>è un capro espiatorio per non riconoscere la corresponsabilità di tutti?   </a:t>
            </a:r>
          </a:p>
          <a:p>
            <a:pPr algn="ctr" eaLnBrk="1" hangingPunct="1">
              <a:lnSpc>
                <a:spcPct val="150000"/>
              </a:lnSpc>
              <a:buFontTx/>
              <a:buNone/>
            </a:pPr>
            <a:r>
              <a:rPr lang="it-IT" altLang="it-IT" sz="2400" dirty="0">
                <a:cs typeface="Arial" panose="020B0604020202020204" pitchFamily="34" charset="0"/>
              </a:rPr>
              <a:t>Oppure una liberazione che risolve il problema dei crimini nella società?</a:t>
            </a:r>
          </a:p>
          <a:p>
            <a:pPr algn="ctr" eaLnBrk="1" hangingPunct="1">
              <a:lnSpc>
                <a:spcPct val="150000"/>
              </a:lnSpc>
              <a:buFontTx/>
              <a:buNone/>
            </a:pPr>
            <a:r>
              <a:rPr lang="it-IT" altLang="it-IT" sz="2400" dirty="0">
                <a:cs typeface="Arial" panose="020B0604020202020204" pitchFamily="34" charset="0"/>
              </a:rPr>
              <a:t>È veramente la soluzione dei crimini nella società?</a:t>
            </a:r>
          </a:p>
        </p:txBody>
      </p:sp>
    </p:spTree>
    <p:extLst>
      <p:ext uri="{BB962C8B-B14F-4D97-AF65-F5344CB8AC3E}">
        <p14:creationId xmlns:p14="http://schemas.microsoft.com/office/powerpoint/2010/main" val="28912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DD37FF-C61F-429F-8367-F66C91026401}"/>
              </a:ext>
            </a:extLst>
          </p:cNvPr>
          <p:cNvSpPr/>
          <p:nvPr/>
        </p:nvSpPr>
        <p:spPr>
          <a:xfrm>
            <a:off x="1271464" y="476672"/>
            <a:ext cx="9649072" cy="1651671"/>
          </a:xfrm>
          <a:prstGeom prst="rect">
            <a:avLst/>
          </a:prstGeom>
          <a:solidFill>
            <a:schemeClr val="bg1"/>
          </a:solidFill>
        </p:spPr>
        <p:txBody>
          <a:bodyPr wrap="square">
            <a:spAutoFit/>
          </a:bodyPr>
          <a:lstStyle/>
          <a:p>
            <a:pPr>
              <a:lnSpc>
                <a:spcPct val="150000"/>
              </a:lnSpc>
            </a:pPr>
            <a:r>
              <a:rPr lang="it-IT" sz="3600" dirty="0"/>
              <a:t>Chi avrebbe il coraggio, per un bel stipendio, di uccidere un condannato a morte?</a:t>
            </a:r>
          </a:p>
        </p:txBody>
      </p:sp>
      <p:sp>
        <p:nvSpPr>
          <p:cNvPr id="3" name="Rettangolo 2">
            <a:extLst>
              <a:ext uri="{FF2B5EF4-FFF2-40B4-BE49-F238E27FC236}">
                <a16:creationId xmlns:a16="http://schemas.microsoft.com/office/drawing/2014/main" id="{CE2F79A8-F724-4621-99B4-7970D73663ED}"/>
              </a:ext>
            </a:extLst>
          </p:cNvPr>
          <p:cNvSpPr/>
          <p:nvPr/>
        </p:nvSpPr>
        <p:spPr>
          <a:xfrm>
            <a:off x="1271464" y="2603164"/>
            <a:ext cx="9649072" cy="1651671"/>
          </a:xfrm>
          <a:prstGeom prst="rect">
            <a:avLst/>
          </a:prstGeom>
          <a:solidFill>
            <a:schemeClr val="bg1"/>
          </a:solidFill>
        </p:spPr>
        <p:txBody>
          <a:bodyPr wrap="square">
            <a:spAutoFit/>
          </a:bodyPr>
          <a:lstStyle/>
          <a:p>
            <a:pPr>
              <a:lnSpc>
                <a:spcPct val="150000"/>
              </a:lnSpc>
            </a:pPr>
            <a:r>
              <a:rPr lang="it-IT" sz="3600" dirty="0"/>
              <a:t>Il boia, commette anche lui un vero e proprio omicidio, seppure è consentito dalla legge?</a:t>
            </a:r>
          </a:p>
        </p:txBody>
      </p:sp>
      <p:sp>
        <p:nvSpPr>
          <p:cNvPr id="4" name="Rettangolo 3">
            <a:extLst>
              <a:ext uri="{FF2B5EF4-FFF2-40B4-BE49-F238E27FC236}">
                <a16:creationId xmlns:a16="http://schemas.microsoft.com/office/drawing/2014/main" id="{C694CB10-F0A8-4EC8-99C9-0FDBA3702485}"/>
              </a:ext>
            </a:extLst>
          </p:cNvPr>
          <p:cNvSpPr/>
          <p:nvPr/>
        </p:nvSpPr>
        <p:spPr>
          <a:xfrm>
            <a:off x="1271464" y="4729656"/>
            <a:ext cx="9649072" cy="820674"/>
          </a:xfrm>
          <a:prstGeom prst="rect">
            <a:avLst/>
          </a:prstGeom>
          <a:solidFill>
            <a:schemeClr val="bg1"/>
          </a:solidFill>
        </p:spPr>
        <p:txBody>
          <a:bodyPr wrap="square">
            <a:spAutoFit/>
          </a:bodyPr>
          <a:lstStyle/>
          <a:p>
            <a:pPr>
              <a:lnSpc>
                <a:spcPct val="150000"/>
              </a:lnSpc>
            </a:pPr>
            <a:r>
              <a:rPr lang="it-IT" sz="3600" dirty="0"/>
              <a:t>La vendetta risolve tutti i problemi?</a:t>
            </a:r>
          </a:p>
        </p:txBody>
      </p:sp>
    </p:spTree>
    <p:extLst>
      <p:ext uri="{BB962C8B-B14F-4D97-AF65-F5344CB8AC3E}">
        <p14:creationId xmlns:p14="http://schemas.microsoft.com/office/powerpoint/2010/main" val="2591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091" y="258902"/>
            <a:ext cx="11049820" cy="6340197"/>
          </a:xfrm>
          <a:prstGeom prst="rect">
            <a:avLst/>
          </a:prstGeom>
        </p:spPr>
        <p:txBody>
          <a:bodyPr wrap="none">
            <a:spAutoFit/>
          </a:bodyPr>
          <a:lstStyle/>
          <a:p>
            <a:pPr algn="ctr">
              <a:lnSpc>
                <a:spcPct val="200000"/>
              </a:lnSpc>
            </a:pPr>
            <a:r>
              <a:rPr lang="it-IT" sz="2800" b="1" dirty="0"/>
              <a:t>I diversi pareri:</a:t>
            </a:r>
          </a:p>
          <a:p>
            <a:pPr>
              <a:lnSpc>
                <a:spcPct val="200000"/>
              </a:lnSpc>
            </a:pPr>
            <a:r>
              <a:rPr lang="it-IT" sz="2800" b="1" dirty="0"/>
              <a:t>-  Opinione soggettiva -  SOGGETTIVITÀ</a:t>
            </a:r>
          </a:p>
          <a:p>
            <a:pPr>
              <a:lnSpc>
                <a:spcPct val="150000"/>
              </a:lnSpc>
            </a:pPr>
            <a:r>
              <a:rPr lang="it-IT" sz="2000" dirty="0"/>
              <a:t>Opinione personale, privata e che può essere discutibile dalla maggioranze delle persone</a:t>
            </a:r>
          </a:p>
          <a:p>
            <a:pPr>
              <a:lnSpc>
                <a:spcPct val="150000"/>
              </a:lnSpc>
            </a:pPr>
            <a:endParaRPr lang="it-IT" sz="2000" dirty="0"/>
          </a:p>
          <a:p>
            <a:pPr>
              <a:lnSpc>
                <a:spcPct val="150000"/>
              </a:lnSpc>
            </a:pPr>
            <a:r>
              <a:rPr lang="it-IT" sz="2800" b="1" dirty="0"/>
              <a:t>- Opinione obiettiva  - OBIETTIVITÀ</a:t>
            </a:r>
          </a:p>
          <a:p>
            <a:pPr>
              <a:lnSpc>
                <a:spcPct val="150000"/>
              </a:lnSpc>
            </a:pPr>
            <a:r>
              <a:rPr lang="it-IT" sz="2000" dirty="0"/>
              <a:t>Opinione condivisibile dalla maggioranza delle persone senza lasciarsi influenzare da interessi, </a:t>
            </a:r>
          </a:p>
          <a:p>
            <a:pPr>
              <a:lnSpc>
                <a:spcPct val="150000"/>
              </a:lnSpc>
            </a:pPr>
            <a:r>
              <a:rPr lang="it-IT" sz="2000" dirty="0"/>
              <a:t>pregiudizi, gusti o preferenze personali</a:t>
            </a:r>
          </a:p>
          <a:p>
            <a:pPr>
              <a:lnSpc>
                <a:spcPct val="150000"/>
              </a:lnSpc>
            </a:pPr>
            <a:endParaRPr lang="it-IT" sz="2000" dirty="0"/>
          </a:p>
          <a:p>
            <a:pPr>
              <a:lnSpc>
                <a:spcPct val="150000"/>
              </a:lnSpc>
            </a:pPr>
            <a:r>
              <a:rPr lang="it-IT" sz="2800" b="1" dirty="0"/>
              <a:t>- Opinione oggettiva  -  OGGETTIVITÀ</a:t>
            </a:r>
          </a:p>
          <a:p>
            <a:pPr>
              <a:lnSpc>
                <a:spcPct val="150000"/>
              </a:lnSpc>
            </a:pPr>
            <a:r>
              <a:rPr lang="it-IT" sz="2000" dirty="0"/>
              <a:t>Opinione non discutibile evidente e constatabile da tutti, estraneo a qualsiasi possibilità </a:t>
            </a:r>
          </a:p>
          <a:p>
            <a:pPr>
              <a:lnSpc>
                <a:spcPct val="150000"/>
              </a:lnSpc>
            </a:pPr>
            <a:r>
              <a:rPr lang="it-IT" sz="2000" dirty="0"/>
              <a:t>di interpretazione da parte dell'individuo es. la MATEMATICA e a volte la Scienza.</a:t>
            </a:r>
          </a:p>
        </p:txBody>
      </p:sp>
    </p:spTree>
    <p:extLst>
      <p:ext uri="{BB962C8B-B14F-4D97-AF65-F5344CB8AC3E}">
        <p14:creationId xmlns:p14="http://schemas.microsoft.com/office/powerpoint/2010/main" val="1146592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Stampati"/>
          <p:cNvSpPr>
            <a:spLocks noGrp="1" noChangeArrowheads="1"/>
          </p:cNvSpPr>
          <p:nvPr>
            <p:ph idx="1"/>
          </p:nvPr>
        </p:nvSpPr>
        <p:spPr>
          <a:xfrm>
            <a:off x="947738" y="476250"/>
            <a:ext cx="10296525" cy="6048375"/>
          </a:xfrm>
          <a:solidFill>
            <a:schemeClr val="bg1"/>
          </a:solidFill>
          <a:ln>
            <a:solidFill>
              <a:schemeClr val="tx1"/>
            </a:solidFill>
            <a:miter lim="800000"/>
            <a:headEnd/>
            <a:tailEnd/>
          </a:ln>
        </p:spPr>
        <p:txBody>
          <a:bodyPr/>
          <a:lstStyle/>
          <a:p>
            <a:pPr eaLnBrk="1" hangingPunct="1">
              <a:defRPr/>
            </a:pPr>
            <a:endParaRPr lang="it-IT" altLang="it-IT" sz="4000" b="1" dirty="0"/>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Quale potrebbe essere il grande senso </a:t>
            </a:r>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della vita umana per un </a:t>
            </a:r>
            <a:r>
              <a:rPr lang="it-IT" altLang="it-IT" sz="4000" b="1" dirty="0">
                <a:latin typeface="Arial" panose="020B0604020202020204" pitchFamily="34" charset="0"/>
                <a:cs typeface="Arial" panose="020B0604020202020204" pitchFamily="34" charset="0"/>
              </a:rPr>
              <a:t>ateo</a:t>
            </a:r>
            <a:r>
              <a:rPr lang="it-IT" altLang="it-IT" sz="4000" dirty="0">
                <a:latin typeface="Arial" panose="020B0604020202020204" pitchFamily="34" charset="0"/>
                <a:cs typeface="Arial" panose="020B0604020202020204" pitchFamily="34" charset="0"/>
              </a:rPr>
              <a:t>?</a:t>
            </a:r>
          </a:p>
          <a:p>
            <a:pPr marL="0" indent="0" eaLnBrk="1" hangingPunct="1">
              <a:lnSpc>
                <a:spcPct val="150000"/>
              </a:lnSpc>
              <a:buFont typeface="Arial" panose="020B0604020202020204" pitchFamily="34" charset="0"/>
              <a:buNone/>
              <a:defRPr/>
            </a:pPr>
            <a:endParaRPr lang="it-IT" altLang="it-IT" sz="4000" dirty="0">
              <a:latin typeface="Arial" panose="020B0604020202020204" pitchFamily="34" charset="0"/>
              <a:cs typeface="Arial" panose="020B0604020202020204" pitchFamily="34" charset="0"/>
            </a:endParaRPr>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Per un ateo che senso ha vivere e soffrire </a:t>
            </a:r>
          </a:p>
          <a:p>
            <a:pPr marL="0" indent="0" algn="ctr" eaLnBrk="1" hangingPunct="1">
              <a:lnSpc>
                <a:spcPct val="150000"/>
              </a:lnSpc>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se poi tutti dobbiamo morire…?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xEl>
                                              <p:pRg st="4" end="4"/>
                                            </p:txEl>
                                          </p:spTgt>
                                        </p:tgtEl>
                                        <p:attrNameLst>
                                          <p:attrName>style.visibility</p:attrName>
                                        </p:attrNameLst>
                                      </p:cBhvr>
                                      <p:to>
                                        <p:strVal val="visible"/>
                                      </p:to>
                                    </p:set>
                                    <p:animEffect transition="in" filter="fade">
                                      <p:cBhvr>
                                        <p:cTn id="7" dur="1000"/>
                                        <p:tgtEl>
                                          <p:spTgt spid="11266">
                                            <p:txEl>
                                              <p:pRg st="4" end="4"/>
                                            </p:txEl>
                                          </p:spTgt>
                                        </p:tgtEl>
                                      </p:cBhvr>
                                    </p:animEffect>
                                    <p:anim calcmode="lin" valueType="num">
                                      <p:cBhvr>
                                        <p:cTn id="8" dur="10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26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xEl>
                                              <p:pRg st="5" end="5"/>
                                            </p:txEl>
                                          </p:spTgt>
                                        </p:tgtEl>
                                        <p:attrNameLst>
                                          <p:attrName>style.visibility</p:attrName>
                                        </p:attrNameLst>
                                      </p:cBhvr>
                                      <p:to>
                                        <p:strVal val="visible"/>
                                      </p:to>
                                    </p:set>
                                    <p:animEffect transition="in" filter="fade">
                                      <p:cBhvr>
                                        <p:cTn id="12" dur="1000"/>
                                        <p:tgtEl>
                                          <p:spTgt spid="11266">
                                            <p:txEl>
                                              <p:pRg st="5" end="5"/>
                                            </p:txEl>
                                          </p:spTgt>
                                        </p:tgtEl>
                                      </p:cBhvr>
                                    </p:animEffect>
                                    <p:anim calcmode="lin" valueType="num">
                                      <p:cBhvr>
                                        <p:cTn id="13" dur="10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126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Stampati"/>
          <p:cNvSpPr>
            <a:spLocks noGrp="1" noChangeArrowheads="1"/>
          </p:cNvSpPr>
          <p:nvPr>
            <p:ph idx="1"/>
          </p:nvPr>
        </p:nvSpPr>
        <p:spPr>
          <a:xfrm>
            <a:off x="443372" y="404813"/>
            <a:ext cx="11305256" cy="6048375"/>
          </a:xfrm>
          <a:solidFill>
            <a:schemeClr val="bg1"/>
          </a:solidFill>
          <a:ln>
            <a:solidFill>
              <a:schemeClr val="tx1"/>
            </a:solidFill>
            <a:miter lim="800000"/>
            <a:headEnd/>
            <a:tailEnd/>
          </a:ln>
        </p:spPr>
        <p:txBody>
          <a:bodyPr/>
          <a:lstStyle/>
          <a:p>
            <a:pPr eaLnBrk="1" hangingPunct="1">
              <a:defRPr/>
            </a:pPr>
            <a:endParaRPr lang="it-IT" altLang="it-IT" sz="4000" b="1" dirty="0"/>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Qualcuno potrebbe dare un senso alla vita </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solo nel godimento e nei piaceri.</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Che succede quando arriva il sacrificio, </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il dolore e la sofferenza?</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La felicità intesa come </a:t>
            </a:r>
            <a:r>
              <a:rPr lang="it-IT" altLang="it-IT" sz="3200" b="1" dirty="0">
                <a:latin typeface="Arial" panose="020B0604020202020204" pitchFamily="34" charset="0"/>
                <a:cs typeface="Arial" panose="020B0604020202020204" pitchFamily="34" charset="0"/>
              </a:rPr>
              <a:t>divertimento</a:t>
            </a:r>
            <a:r>
              <a:rPr lang="it-IT" altLang="it-IT" sz="3200" dirty="0">
                <a:latin typeface="Arial" panose="020B0604020202020204" pitchFamily="34" charset="0"/>
                <a:cs typeface="Arial" panose="020B0604020202020204" pitchFamily="34" charset="0"/>
              </a:rPr>
              <a:t> e godimento </a:t>
            </a:r>
          </a:p>
          <a:p>
            <a:pPr marL="0" indent="0" algn="ctr" eaLnBrk="1" hangingPunct="1">
              <a:lnSpc>
                <a:spcPct val="150000"/>
              </a:lnSpc>
              <a:buFont typeface="Arial" panose="020B0604020202020204" pitchFamily="34" charset="0"/>
              <a:buNone/>
              <a:defRPr/>
            </a:pPr>
            <a:r>
              <a:rPr lang="it-IT" altLang="it-IT" sz="3200" dirty="0">
                <a:latin typeface="Arial" panose="020B0604020202020204" pitchFamily="34" charset="0"/>
                <a:cs typeface="Arial" panose="020B0604020202020204" pitchFamily="34" charset="0"/>
              </a:rPr>
              <a:t>non è la </a:t>
            </a:r>
            <a:r>
              <a:rPr lang="it-IT" altLang="it-IT" sz="3200" b="1" dirty="0">
                <a:latin typeface="Arial" panose="020B0604020202020204" pitchFamily="34" charset="0"/>
                <a:cs typeface="Arial" panose="020B0604020202020204" pitchFamily="34" charset="0"/>
              </a:rPr>
              <a:t>GIOIA</a:t>
            </a:r>
            <a:r>
              <a:rPr lang="it-IT" altLang="it-IT" sz="3200" dirty="0">
                <a:latin typeface="Arial" panose="020B0604020202020204" pitchFamily="34" charset="0"/>
                <a:cs typeface="Arial" panose="020B0604020202020204" pitchFamily="34" charset="0"/>
              </a:rPr>
              <a:t> di vivere</a:t>
            </a:r>
          </a:p>
        </p:txBody>
      </p:sp>
    </p:spTree>
    <p:extLst>
      <p:ext uri="{BB962C8B-B14F-4D97-AF65-F5344CB8AC3E}">
        <p14:creationId xmlns:p14="http://schemas.microsoft.com/office/powerpoint/2010/main" val="20292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Effect transition="in" filter="fade">
                                      <p:cBhvr>
                                        <p:cTn id="7" dur="1000"/>
                                        <p:tgtEl>
                                          <p:spTgt spid="11266">
                                            <p:txEl>
                                              <p:pRg st="3" end="3"/>
                                            </p:txEl>
                                          </p:spTgt>
                                        </p:tgtEl>
                                      </p:cBhvr>
                                    </p:animEffect>
                                    <p:anim calcmode="lin" valueType="num">
                                      <p:cBhvr>
                                        <p:cTn id="8" dur="10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26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xEl>
                                              <p:pRg st="4" end="4"/>
                                            </p:txEl>
                                          </p:spTgt>
                                        </p:tgtEl>
                                        <p:attrNameLst>
                                          <p:attrName>style.visibility</p:attrName>
                                        </p:attrNameLst>
                                      </p:cBhvr>
                                      <p:to>
                                        <p:strVal val="visible"/>
                                      </p:to>
                                    </p:set>
                                    <p:animEffect transition="in" filter="fade">
                                      <p:cBhvr>
                                        <p:cTn id="12" dur="1000"/>
                                        <p:tgtEl>
                                          <p:spTgt spid="11266">
                                            <p:txEl>
                                              <p:pRg st="4" end="4"/>
                                            </p:txEl>
                                          </p:spTgt>
                                        </p:tgtEl>
                                      </p:cBhvr>
                                    </p:animEffect>
                                    <p:anim calcmode="lin" valueType="num">
                                      <p:cBhvr>
                                        <p:cTn id="13" dur="10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12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6">
                                            <p:txEl>
                                              <p:pRg st="5" end="5"/>
                                            </p:txEl>
                                          </p:spTgt>
                                        </p:tgtEl>
                                        <p:attrNameLst>
                                          <p:attrName>style.visibility</p:attrName>
                                        </p:attrNameLst>
                                      </p:cBhvr>
                                      <p:to>
                                        <p:strVal val="visible"/>
                                      </p:to>
                                    </p:set>
                                    <p:animEffect transition="in" filter="fade">
                                      <p:cBhvr>
                                        <p:cTn id="19" dur="1000"/>
                                        <p:tgtEl>
                                          <p:spTgt spid="11266">
                                            <p:txEl>
                                              <p:pRg st="5" end="5"/>
                                            </p:txEl>
                                          </p:spTgt>
                                        </p:tgtEl>
                                      </p:cBhvr>
                                    </p:animEffect>
                                    <p:anim calcmode="lin" valueType="num">
                                      <p:cBhvr>
                                        <p:cTn id="20" dur="10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266">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266">
                                            <p:txEl>
                                              <p:pRg st="6" end="6"/>
                                            </p:txEl>
                                          </p:spTgt>
                                        </p:tgtEl>
                                        <p:attrNameLst>
                                          <p:attrName>style.visibility</p:attrName>
                                        </p:attrNameLst>
                                      </p:cBhvr>
                                      <p:to>
                                        <p:strVal val="visible"/>
                                      </p:to>
                                    </p:set>
                                    <p:animEffect transition="in" filter="fade">
                                      <p:cBhvr>
                                        <p:cTn id="24" dur="1000"/>
                                        <p:tgtEl>
                                          <p:spTgt spid="11266">
                                            <p:txEl>
                                              <p:pRg st="6" end="6"/>
                                            </p:txEl>
                                          </p:spTgt>
                                        </p:tgtEl>
                                      </p:cBhvr>
                                    </p:animEffect>
                                    <p:anim calcmode="lin" valueType="num">
                                      <p:cBhvr>
                                        <p:cTn id="25" dur="10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126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1"/>
          <p:cNvSpPr>
            <a:spLocks noChangeArrowheads="1"/>
          </p:cNvSpPr>
          <p:nvPr/>
        </p:nvSpPr>
        <p:spPr bwMode="auto">
          <a:xfrm>
            <a:off x="666712" y="1000108"/>
            <a:ext cx="11014075" cy="2816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500" dirty="0">
                <a:latin typeface="Arial" panose="020B0604020202020204" pitchFamily="34" charset="0"/>
              </a:rPr>
              <a:t>Il senso della vita</a:t>
            </a:r>
          </a:p>
          <a:p>
            <a:pPr algn="ctr">
              <a:lnSpc>
                <a:spcPct val="150000"/>
              </a:lnSpc>
              <a:spcBef>
                <a:spcPct val="0"/>
              </a:spcBef>
              <a:buFontTx/>
              <a:buNone/>
            </a:pPr>
            <a:r>
              <a:rPr lang="it-IT" altLang="it-IT" sz="4500" dirty="0">
                <a:latin typeface="Arial" panose="020B0604020202020204" pitchFamily="34" charset="0"/>
              </a:rPr>
              <a:t>nel dialogo e nella </a:t>
            </a:r>
            <a:r>
              <a:rPr lang="it-IT" altLang="it-IT" sz="4500" b="1" dirty="0">
                <a:latin typeface="Arial" panose="020B0604020202020204" pitchFamily="34" charset="0"/>
              </a:rPr>
              <a:t>condivisione</a:t>
            </a:r>
          </a:p>
          <a:p>
            <a:pPr algn="ctr">
              <a:lnSpc>
                <a:spcPct val="150000"/>
              </a:lnSpc>
              <a:spcBef>
                <a:spcPct val="0"/>
              </a:spcBef>
              <a:buFontTx/>
              <a:buNone/>
            </a:pPr>
            <a:r>
              <a:rPr lang="it-IT" altLang="it-IT" dirty="0">
                <a:latin typeface="Arial" panose="020B0604020202020204" pitchFamily="34" charset="0"/>
              </a:rPr>
              <a:t>(scenetta del silenzio)</a:t>
            </a:r>
          </a:p>
        </p:txBody>
      </p:sp>
      <p:sp>
        <p:nvSpPr>
          <p:cNvPr id="2" name="Rettangolo 1"/>
          <p:cNvSpPr>
            <a:spLocks noChangeArrowheads="1"/>
          </p:cNvSpPr>
          <p:nvPr/>
        </p:nvSpPr>
        <p:spPr bwMode="auto">
          <a:xfrm>
            <a:off x="505907" y="4509120"/>
            <a:ext cx="10952037"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dirty="0">
                <a:latin typeface="Arial" panose="020B0604020202020204" pitchFamily="34" charset="0"/>
              </a:rPr>
              <a:t>La condivisione è un aspetto dell’amore, </a:t>
            </a:r>
          </a:p>
          <a:p>
            <a:pPr algn="ctr">
              <a:lnSpc>
                <a:spcPct val="150000"/>
              </a:lnSpc>
              <a:spcBef>
                <a:spcPct val="0"/>
              </a:spcBef>
              <a:buFontTx/>
              <a:buNone/>
            </a:pPr>
            <a:r>
              <a:rPr lang="it-IT" altLang="it-IT" b="1" dirty="0">
                <a:latin typeface="Arial" panose="020B0604020202020204" pitchFamily="34" charset="0"/>
              </a:rPr>
              <a:t>NON</a:t>
            </a:r>
            <a:r>
              <a:rPr lang="it-IT" altLang="it-IT" dirty="0">
                <a:latin typeface="Arial" panose="020B0604020202020204" pitchFamily="34" charset="0"/>
              </a:rPr>
              <a:t> c’è </a:t>
            </a:r>
            <a:r>
              <a:rPr lang="it-IT" altLang="it-IT" b="1" dirty="0">
                <a:latin typeface="Arial" panose="020B0604020202020204" pitchFamily="34" charset="0"/>
              </a:rPr>
              <a:t>AMORE </a:t>
            </a:r>
            <a:r>
              <a:rPr lang="it-IT" altLang="it-IT" dirty="0">
                <a:latin typeface="Arial" panose="020B0604020202020204" pitchFamily="34" charset="0"/>
              </a:rPr>
              <a:t>se prima di tutto NON c’è dialogo e </a:t>
            </a:r>
            <a:r>
              <a:rPr lang="it-IT" altLang="it-IT" b="1" dirty="0">
                <a:latin typeface="Arial" panose="020B0604020202020204" pitchFamily="34" charset="0"/>
              </a:rPr>
              <a:t>condivisione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7FAFD"/>
            </a:gs>
            <a:gs pos="0">
              <a:srgbClr val="FFFFC5"/>
            </a:gs>
            <a:gs pos="100000">
              <a:schemeClr val="bg1"/>
            </a:gs>
          </a:gsLst>
          <a:lin ang="5400000" scaled="1"/>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5442" y1="6099" x2="86311" y2="32832"/>
                        <a14:foregroundMark x1="84307" y1="5096" x2="13022" y2="36090"/>
                        <a14:foregroundMark x1="13773" y1="16541" x2="86895" y2="15205"/>
                        <a14:foregroundMark x1="14608" y1="33250" x2="84725" y2="29240"/>
                        <a14:foregroundMark x1="10851" y1="52297" x2="33139" y2="52799"/>
                        <a14:foregroundMark x1="14858" y1="58981" x2="9349" y2="66165"/>
                        <a14:foregroundMark x1="56594" y1="7101" x2="11770" y2="51295"/>
                        <a14:foregroundMark x1="86561" y1="7519" x2="82053" y2="29323"/>
                        <a14:foregroundMark x1="13272" y1="5681" x2="16778" y2="52297"/>
                        <a14:foregroundMark x1="19950" y1="5931" x2="85893" y2="4678"/>
                        <a14:foregroundMark x1="14357" y1="35673" x2="9766" y2="56307"/>
                        <a14:backgroundMark x1="14858" y1="1337" x2="37229" y2="1754"/>
                        <a14:backgroundMark x1="39232" y1="2005" x2="89733" y2="2005"/>
                        <a14:backgroundMark x1="94157" y1="53718" x2="98080" y2="94653"/>
                        <a14:backgroundMark x1="3005" y1="57477" x2="2254" y2="95906"/>
                      </a14:backgroundRemoval>
                    </a14:imgEffect>
                  </a14:imgLayer>
                </a14:imgProps>
              </a:ext>
              <a:ext uri="{28A0092B-C50C-407E-A947-70E740481C1C}">
                <a14:useLocalDpi xmlns:a14="http://schemas.microsoft.com/office/drawing/2010/main" val="0"/>
              </a:ext>
            </a:extLst>
          </a:blip>
          <a:srcRect l="5928" t="5463" r="9152" b="776"/>
          <a:stretch/>
        </p:blipFill>
        <p:spPr>
          <a:xfrm>
            <a:off x="3592800" y="1700808"/>
            <a:ext cx="5006399" cy="5040000"/>
          </a:xfrm>
          <a:prstGeom prst="rect">
            <a:avLst/>
          </a:prstGeom>
        </p:spPr>
      </p:pic>
      <p:sp>
        <p:nvSpPr>
          <p:cNvPr id="3" name="Rettangolo 2"/>
          <p:cNvSpPr/>
          <p:nvPr/>
        </p:nvSpPr>
        <p:spPr>
          <a:xfrm>
            <a:off x="1640504" y="260648"/>
            <a:ext cx="8910990" cy="1200329"/>
          </a:xfrm>
          <a:prstGeom prst="rect">
            <a:avLst/>
          </a:prstGeom>
        </p:spPr>
        <p:txBody>
          <a:bodyPr wrap="square">
            <a:spAutoFit/>
          </a:bodyPr>
          <a:lstStyle/>
          <a:p>
            <a:pPr algn="ctr"/>
            <a:r>
              <a:rPr lang="it-IT" sz="3600" dirty="0">
                <a:cs typeface="Arial" panose="020B0604020202020204" pitchFamily="34" charset="0"/>
              </a:rPr>
              <a:t>Immagina le cose che si potrebbero fare solo se si </a:t>
            </a:r>
            <a:r>
              <a:rPr lang="it-IT" sz="3600" b="1" dirty="0">
                <a:cs typeface="Arial" panose="020B0604020202020204" pitchFamily="34" charset="0"/>
              </a:rPr>
              <a:t>CONDIVIDE</a:t>
            </a:r>
            <a:r>
              <a:rPr lang="it-IT" sz="3600" dirty="0">
                <a:cs typeface="Arial" panose="020B0604020202020204" pitchFamily="34" charset="0"/>
              </a:rPr>
              <a:t> insieme:</a:t>
            </a:r>
          </a:p>
        </p:txBody>
      </p:sp>
      <p:sp>
        <p:nvSpPr>
          <p:cNvPr id="4" name="Rettangolo 3">
            <a:extLst>
              <a:ext uri="{FF2B5EF4-FFF2-40B4-BE49-F238E27FC236}">
                <a16:creationId xmlns:a16="http://schemas.microsoft.com/office/drawing/2014/main" id="{319539D1-C139-42F4-AD3D-5521A2CEF801}"/>
              </a:ext>
            </a:extLst>
          </p:cNvPr>
          <p:cNvSpPr/>
          <p:nvPr/>
        </p:nvSpPr>
        <p:spPr>
          <a:xfrm>
            <a:off x="2891644" y="2492896"/>
            <a:ext cx="6588732" cy="9361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9212F8EC-8E55-4501-8FE2-2FB2FFC17234}"/>
              </a:ext>
            </a:extLst>
          </p:cNvPr>
          <p:cNvSpPr/>
          <p:nvPr/>
        </p:nvSpPr>
        <p:spPr>
          <a:xfrm>
            <a:off x="2891644" y="3428999"/>
            <a:ext cx="6588732" cy="1031919"/>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0C7A25CD-71AF-421B-8FB1-2760FCF130F1}"/>
              </a:ext>
            </a:extLst>
          </p:cNvPr>
          <p:cNvSpPr/>
          <p:nvPr/>
        </p:nvSpPr>
        <p:spPr>
          <a:xfrm>
            <a:off x="2891644" y="4460918"/>
            <a:ext cx="6588732" cy="110033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4CB2DA2A-7FE5-4C87-96BA-A4B27DF3A6E5}"/>
              </a:ext>
            </a:extLst>
          </p:cNvPr>
          <p:cNvSpPr/>
          <p:nvPr/>
        </p:nvSpPr>
        <p:spPr>
          <a:xfrm>
            <a:off x="2891644" y="5561248"/>
            <a:ext cx="6588732" cy="1296752"/>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69A1C182-3FD4-4F15-B93B-2A5699C5197A}"/>
              </a:ext>
            </a:extLst>
          </p:cNvPr>
          <p:cNvSpPr/>
          <p:nvPr/>
        </p:nvSpPr>
        <p:spPr>
          <a:xfrm>
            <a:off x="2891644" y="1628800"/>
            <a:ext cx="6588732" cy="9361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65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0" nodeType="clickEffect">
                                  <p:stCondLst>
                                    <p:cond delay="0"/>
                                  </p:stCondLst>
                                  <p:childTnLst>
                                    <p:animEffect transition="out" filter="wipe(left)">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7FAFD"/>
            </a:gs>
            <a:gs pos="0">
              <a:srgbClr val="FFFFE5"/>
            </a:gs>
          </a:gsLst>
          <a:lin ang="5400000" scaled="1"/>
        </a:gradFill>
        <a:effectLst/>
      </p:bgPr>
    </p:bg>
    <p:spTree>
      <p:nvGrpSpPr>
        <p:cNvPr id="1" name=""/>
        <p:cNvGrpSpPr/>
        <p:nvPr/>
      </p:nvGrpSpPr>
      <p:grpSpPr>
        <a:xfrm>
          <a:off x="0" y="0"/>
          <a:ext cx="0" cy="0"/>
          <a:chOff x="0" y="0"/>
          <a:chExt cx="0" cy="0"/>
        </a:xfrm>
      </p:grpSpPr>
      <p:sp>
        <p:nvSpPr>
          <p:cNvPr id="3" name="Rettangolo 2"/>
          <p:cNvSpPr/>
          <p:nvPr/>
        </p:nvSpPr>
        <p:spPr>
          <a:xfrm>
            <a:off x="119336" y="197346"/>
            <a:ext cx="11953328" cy="6291146"/>
          </a:xfrm>
          <a:prstGeom prst="rect">
            <a:avLst/>
          </a:prstGeom>
        </p:spPr>
        <p:txBody>
          <a:bodyPr wrap="square">
            <a:spAutoFit/>
          </a:bodyPr>
          <a:lstStyle/>
          <a:p>
            <a:pPr algn="ctr">
              <a:lnSpc>
                <a:spcPct val="150000"/>
              </a:lnSpc>
            </a:pPr>
            <a:r>
              <a:rPr lang="it-IT" sz="3600" dirty="0">
                <a:cs typeface="Arial" panose="020B0604020202020204" pitchFamily="34" charset="0"/>
              </a:rPr>
              <a:t>Secondo la BIBBIA</a:t>
            </a:r>
          </a:p>
          <a:p>
            <a:pPr algn="ctr">
              <a:lnSpc>
                <a:spcPct val="150000"/>
              </a:lnSpc>
            </a:pPr>
            <a:r>
              <a:rPr lang="it-IT" sz="2800" b="1" dirty="0">
                <a:cs typeface="Arial" panose="020B0604020202020204" pitchFamily="34" charset="0"/>
              </a:rPr>
              <a:t>non</a:t>
            </a:r>
            <a:r>
              <a:rPr lang="it-IT" sz="2800" dirty="0">
                <a:cs typeface="Arial" panose="020B0604020202020204" pitchFamily="34" charset="0"/>
              </a:rPr>
              <a:t> siamo stati creati per appropriarci in modo egoistico della creazione, </a:t>
            </a:r>
          </a:p>
          <a:p>
            <a:pPr algn="ctr">
              <a:lnSpc>
                <a:spcPct val="150000"/>
              </a:lnSpc>
            </a:pPr>
            <a:r>
              <a:rPr lang="it-IT" sz="2800" dirty="0">
                <a:cs typeface="Arial" panose="020B0604020202020204" pitchFamily="34" charset="0"/>
              </a:rPr>
              <a:t>non per la logica del «</a:t>
            </a:r>
            <a:r>
              <a:rPr lang="it-IT" sz="2800" b="1" dirty="0">
                <a:cs typeface="Arial" panose="020B0604020202020204" pitchFamily="34" charset="0"/>
              </a:rPr>
              <a:t>Prima IO e dopo gli altri</a:t>
            </a:r>
            <a:r>
              <a:rPr lang="it-IT" sz="2800" dirty="0">
                <a:cs typeface="Arial" panose="020B0604020202020204" pitchFamily="34" charset="0"/>
              </a:rPr>
              <a:t>…» </a:t>
            </a:r>
          </a:p>
          <a:p>
            <a:pPr algn="ctr">
              <a:lnSpc>
                <a:spcPct val="150000"/>
              </a:lnSpc>
            </a:pPr>
            <a:r>
              <a:rPr lang="it-IT" sz="2800" dirty="0">
                <a:cs typeface="Arial" panose="020B0604020202020204" pitchFamily="34" charset="0"/>
              </a:rPr>
              <a:t>(logica che origina ogni guerra),</a:t>
            </a:r>
          </a:p>
          <a:p>
            <a:pPr algn="ctr">
              <a:lnSpc>
                <a:spcPct val="150000"/>
              </a:lnSpc>
            </a:pPr>
            <a:endParaRPr lang="it-IT" sz="1000" dirty="0">
              <a:cs typeface="Arial" panose="020B0604020202020204" pitchFamily="34" charset="0"/>
            </a:endParaRPr>
          </a:p>
          <a:p>
            <a:pPr algn="ctr">
              <a:lnSpc>
                <a:spcPct val="150000"/>
              </a:lnSpc>
            </a:pPr>
            <a:r>
              <a:rPr lang="it-IT" sz="2800" dirty="0">
                <a:cs typeface="Arial" panose="020B0604020202020204" pitchFamily="34" charset="0"/>
              </a:rPr>
              <a:t>ma per </a:t>
            </a:r>
            <a:r>
              <a:rPr lang="it-IT" sz="4000" b="1" dirty="0">
                <a:cs typeface="Arial" panose="020B0604020202020204" pitchFamily="34" charset="0"/>
              </a:rPr>
              <a:t>CONDIVIDERE</a:t>
            </a:r>
            <a:r>
              <a:rPr lang="it-IT" sz="2800" dirty="0">
                <a:cs typeface="Arial" panose="020B0604020202020204" pitchFamily="34" charset="0"/>
              </a:rPr>
              <a:t> insieme la creazione.</a:t>
            </a:r>
          </a:p>
          <a:p>
            <a:pPr algn="ctr">
              <a:lnSpc>
                <a:spcPct val="150000"/>
              </a:lnSpc>
            </a:pPr>
            <a:endParaRPr lang="it-IT" sz="1000" dirty="0">
              <a:cs typeface="Arial" panose="020B0604020202020204" pitchFamily="34" charset="0"/>
            </a:endParaRPr>
          </a:p>
          <a:p>
            <a:pPr algn="ctr">
              <a:lnSpc>
                <a:spcPct val="150000"/>
              </a:lnSpc>
            </a:pPr>
            <a:r>
              <a:rPr lang="it-IT" sz="2800" dirty="0">
                <a:cs typeface="Arial" panose="020B0604020202020204" pitchFamily="34" charset="0"/>
              </a:rPr>
              <a:t>Solo nella logica del CONDIVIDERE </a:t>
            </a:r>
          </a:p>
          <a:p>
            <a:pPr algn="ctr">
              <a:lnSpc>
                <a:spcPct val="150000"/>
              </a:lnSpc>
            </a:pPr>
            <a:r>
              <a:rPr lang="it-IT" sz="2800" dirty="0">
                <a:cs typeface="Arial" panose="020B0604020202020204" pitchFamily="34" charset="0"/>
              </a:rPr>
              <a:t>si può vivere la Gioia di AMARE: la gioia di vivere,</a:t>
            </a:r>
          </a:p>
          <a:p>
            <a:pPr algn="ctr">
              <a:lnSpc>
                <a:spcPct val="150000"/>
              </a:lnSpc>
            </a:pPr>
            <a:r>
              <a:rPr lang="it-IT" sz="2800" dirty="0">
                <a:cs typeface="Arial" panose="020B0604020202020204" pitchFamily="34" charset="0"/>
              </a:rPr>
              <a:t>la felicità eterna. </a:t>
            </a:r>
          </a:p>
        </p:txBody>
      </p:sp>
    </p:spTree>
    <p:extLst>
      <p:ext uri="{BB962C8B-B14F-4D97-AF65-F5344CB8AC3E}">
        <p14:creationId xmlns:p14="http://schemas.microsoft.com/office/powerpoint/2010/main" val="305888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293688" y="738188"/>
            <a:ext cx="11604625" cy="5381625"/>
          </a:xfrm>
          <a:solidFill>
            <a:schemeClr val="accent4">
              <a:lumMod val="20000"/>
              <a:lumOff val="80000"/>
            </a:schemeClr>
          </a:solidFill>
          <a:ln>
            <a:solidFill>
              <a:schemeClr val="tx1"/>
            </a:solidFill>
          </a:ln>
        </p:spPr>
        <p:txBody>
          <a:bodyPr rtlCol="0">
            <a:normAutofit/>
          </a:bodyPr>
          <a:lstStyle/>
          <a:p>
            <a:pPr eaLnBrk="1" fontAlgn="auto" hangingPunct="1">
              <a:spcAft>
                <a:spcPts val="0"/>
              </a:spcAft>
              <a:buFontTx/>
              <a:buNone/>
              <a:defRPr/>
            </a:pPr>
            <a:r>
              <a:rPr lang="it-IT" altLang="it-IT" dirty="0"/>
              <a:t> </a:t>
            </a:r>
          </a:p>
          <a:p>
            <a:pPr algn="ctr" eaLnBrk="1" fontAlgn="auto" hangingPunct="1">
              <a:spcAft>
                <a:spcPts val="0"/>
              </a:spcAft>
              <a:buFontTx/>
              <a:buNone/>
              <a:defRPr/>
            </a:pPr>
            <a:r>
              <a:rPr lang="it-IT" altLang="it-IT" sz="3600" dirty="0">
                <a:latin typeface="Arial" panose="020B0604020202020204" pitchFamily="34" charset="0"/>
                <a:cs typeface="Arial" panose="020B0604020202020204" pitchFamily="34" charset="0"/>
              </a:rPr>
              <a:t>Se è importante la vita umana, </a:t>
            </a:r>
          </a:p>
          <a:p>
            <a:pPr algn="ctr" eaLnBrk="1" fontAlgn="auto" hangingPunct="1">
              <a:spcAft>
                <a:spcPts val="0"/>
              </a:spcAft>
              <a:buFontTx/>
              <a:buNone/>
              <a:defRPr/>
            </a:pPr>
            <a:endParaRPr lang="it-IT" altLang="it-IT" sz="3600" dirty="0">
              <a:latin typeface="Arial" panose="020B0604020202020204" pitchFamily="34" charset="0"/>
              <a:cs typeface="Arial" panose="020B0604020202020204" pitchFamily="34" charset="0"/>
            </a:endParaRPr>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chi ha il diritto </a:t>
            </a:r>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di decidere della vita degli altri? </a:t>
            </a:r>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 </a:t>
            </a:r>
          </a:p>
          <a:p>
            <a:pPr algn="ctr" eaLnBrk="1" fontAlgn="auto" hangingPunct="1">
              <a:spcAft>
                <a:spcPts val="0"/>
              </a:spcAft>
              <a:buFontTx/>
              <a:buNone/>
              <a:defRPr/>
            </a:pPr>
            <a:r>
              <a:rPr lang="it-IT" altLang="it-IT" sz="3200" dirty="0">
                <a:latin typeface="Arial" panose="020B0604020202020204" pitchFamily="34" charset="0"/>
                <a:cs typeface="Arial" panose="020B0604020202020204" pitchFamily="34" charset="0"/>
              </a:rPr>
              <a:t>L’uomo mediante le sue leggi statali? </a:t>
            </a:r>
          </a:p>
          <a:p>
            <a:pPr algn="ctr" eaLnBrk="1" fontAlgn="auto" hangingPunct="1">
              <a:spcAft>
                <a:spcPts val="0"/>
              </a:spcAft>
              <a:buFontTx/>
              <a:buNone/>
              <a:defRPr/>
            </a:pPr>
            <a:r>
              <a:rPr lang="it-IT" altLang="it-IT" sz="3200" dirty="0">
                <a:latin typeface="Arial" panose="020B0604020202020204" pitchFamily="34" charset="0"/>
                <a:cs typeface="Arial" panose="020B0604020202020204" pitchFamily="34" charset="0"/>
              </a:rPr>
              <a:t>Oppure il «destino»  o  «il Creatore» del mondo? </a:t>
            </a:r>
          </a:p>
          <a:p>
            <a:pPr algn="ctr" eaLnBrk="1" fontAlgn="auto" hangingPunct="1">
              <a:spcAft>
                <a:spcPts val="0"/>
              </a:spcAft>
              <a:buFontTx/>
              <a:buNone/>
              <a:defRPr/>
            </a:pPr>
            <a:endParaRPr lang="it-IT" altLang="it-IT" sz="36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425432" y="296863"/>
            <a:ext cx="11341136" cy="6264275"/>
          </a:xfrm>
          <a:solidFill>
            <a:schemeClr val="accent4">
              <a:lumMod val="20000"/>
              <a:lumOff val="80000"/>
            </a:schemeClr>
          </a:solidFill>
          <a:ln>
            <a:solidFill>
              <a:schemeClr val="tx1"/>
            </a:solidFill>
          </a:ln>
        </p:spPr>
        <p:txBody>
          <a:bodyPr rtlCol="0">
            <a:normAutofit/>
          </a:bodyPr>
          <a:lstStyle/>
          <a:p>
            <a:pPr eaLnBrk="1" fontAlgn="auto" hangingPunct="1">
              <a:spcAft>
                <a:spcPts val="0"/>
              </a:spcAft>
              <a:defRPr/>
            </a:pPr>
            <a:endParaRPr lang="it-IT" altLang="it-IT" sz="1400" b="1" dirty="0"/>
          </a:p>
          <a:p>
            <a:pPr algn="ctr" eaLnBrk="1" fontAlgn="auto" hangingPunct="1">
              <a:spcAft>
                <a:spcPts val="0"/>
              </a:spcAft>
              <a:buFontTx/>
              <a:buNone/>
              <a:defRPr/>
            </a:pPr>
            <a:r>
              <a:rPr lang="it-IT" altLang="it-IT" sz="3600" b="1" dirty="0">
                <a:latin typeface="Arial" panose="020B0604020202020204" pitchFamily="34" charset="0"/>
                <a:cs typeface="Arial" panose="020B0604020202020204" pitchFamily="34" charset="0"/>
              </a:rPr>
              <a:t>Ci sono due scelte che l’uomo non ha mai fatto:</a:t>
            </a:r>
          </a:p>
          <a:p>
            <a:pPr eaLnBrk="1" fontAlgn="auto" hangingPunct="1">
              <a:spcAft>
                <a:spcPts val="0"/>
              </a:spcAft>
              <a:defRPr/>
            </a:pPr>
            <a:endParaRPr lang="it-IT" altLang="it-IT" sz="4000" b="1" dirty="0"/>
          </a:p>
          <a:p>
            <a:pPr eaLnBrk="1" fontAlgn="auto" hangingPunct="1">
              <a:spcAft>
                <a:spcPts val="0"/>
              </a:spcAft>
              <a:defRPr/>
            </a:pPr>
            <a:r>
              <a:rPr lang="it-IT" altLang="it-IT" b="1" dirty="0">
                <a:latin typeface="Arial" panose="020B0604020202020204" pitchFamily="34" charset="0"/>
                <a:cs typeface="Arial" panose="020B0604020202020204" pitchFamily="34" charset="0"/>
              </a:rPr>
              <a:t>Quella di ESISTERE in questa vita. </a:t>
            </a:r>
          </a:p>
          <a:p>
            <a:pPr eaLnBrk="1" fontAlgn="auto" hangingPunct="1">
              <a:spcAft>
                <a:spcPts val="0"/>
              </a:spcAft>
              <a:buFontTx/>
              <a:buNone/>
              <a:defRPr/>
            </a:pPr>
            <a:r>
              <a:rPr lang="it-IT" altLang="it-IT" dirty="0">
                <a:latin typeface="Arial" panose="020B0604020202020204" pitchFamily="34" charset="0"/>
                <a:cs typeface="Arial" panose="020B0604020202020204" pitchFamily="34" charset="0"/>
              </a:rPr>
              <a:t>  (noi esistiamo perché altri lo hanno deciso spesso convinti di averci dato questo speciale dono…)</a:t>
            </a:r>
          </a:p>
          <a:p>
            <a:pPr eaLnBrk="1" fontAlgn="auto" hangingPunct="1">
              <a:spcAft>
                <a:spcPts val="0"/>
              </a:spcAft>
              <a:buFontTx/>
              <a:buNone/>
              <a:defRPr/>
            </a:pPr>
            <a:endParaRPr lang="it-IT" altLang="it-IT" dirty="0">
              <a:latin typeface="Arial" panose="020B0604020202020204" pitchFamily="34" charset="0"/>
              <a:cs typeface="Arial" panose="020B0604020202020204" pitchFamily="34" charset="0"/>
            </a:endParaRPr>
          </a:p>
          <a:p>
            <a:pPr eaLnBrk="1" fontAlgn="auto" hangingPunct="1">
              <a:spcAft>
                <a:spcPts val="0"/>
              </a:spcAft>
              <a:defRPr/>
            </a:pPr>
            <a:r>
              <a:rPr lang="it-IT" altLang="it-IT" b="1" dirty="0">
                <a:latin typeface="Arial" panose="020B0604020202020204" pitchFamily="34" charset="0"/>
                <a:cs typeface="Arial" panose="020B0604020202020204" pitchFamily="34" charset="0"/>
              </a:rPr>
              <a:t>Quella di essere MORTALI, di non essere eterni in questa vita… </a:t>
            </a:r>
          </a:p>
          <a:p>
            <a:pPr marL="0" indent="0" eaLnBrk="1" fontAlgn="auto" hangingPunct="1">
              <a:spcAft>
                <a:spcPts val="0"/>
              </a:spcAft>
              <a:buNone/>
              <a:defRPr/>
            </a:pPr>
            <a:r>
              <a:rPr lang="it-IT" altLang="it-IT" b="1" dirty="0">
                <a:latin typeface="Arial" panose="020B0604020202020204" pitchFamily="34" charset="0"/>
                <a:cs typeface="Arial" panose="020B0604020202020204" pitchFamily="34" charset="0"/>
              </a:rPr>
              <a:t>   </a:t>
            </a:r>
            <a:r>
              <a:rPr lang="it-IT" altLang="it-IT" dirty="0">
                <a:latin typeface="Arial" panose="020B0604020202020204" pitchFamily="34" charset="0"/>
                <a:cs typeface="Arial" panose="020B0604020202020204" pitchFamily="34" charset="0"/>
              </a:rPr>
              <a:t>(in questa vita non ci è concesso di essere immortali!).</a:t>
            </a:r>
          </a:p>
          <a:p>
            <a:pPr algn="ctr" eaLnBrk="1" fontAlgn="auto" hangingPunct="1">
              <a:spcAft>
                <a:spcPts val="0"/>
              </a:spcAft>
              <a:buFontTx/>
              <a:buNone/>
              <a:defRPr/>
            </a:pPr>
            <a:endParaRPr lang="it-IT" altLang="it-IT" sz="900" b="1" dirty="0">
              <a:latin typeface="Arial" panose="020B0604020202020204" pitchFamily="34" charset="0"/>
              <a:cs typeface="Arial" panose="020B0604020202020204" pitchFamily="34" charset="0"/>
            </a:endParaRPr>
          </a:p>
          <a:p>
            <a:pPr algn="ctr" eaLnBrk="1" fontAlgn="auto" hangingPunct="1">
              <a:spcAft>
                <a:spcPts val="0"/>
              </a:spcAft>
              <a:buFontTx/>
              <a:buNone/>
              <a:defRPr/>
            </a:pPr>
            <a:r>
              <a:rPr lang="it-IT" altLang="it-IT" sz="3200" b="1" dirty="0">
                <a:latin typeface="Arial" panose="020B0604020202020204" pitchFamily="34" charset="0"/>
                <a:cs typeface="Arial" panose="020B0604020202020204" pitchFamily="34" charset="0"/>
              </a:rPr>
              <a:t>Non si sceglie l’ «Esserci» </a:t>
            </a:r>
          </a:p>
          <a:p>
            <a:pPr algn="ctr" eaLnBrk="1" fontAlgn="auto" hangingPunct="1">
              <a:spcAft>
                <a:spcPts val="0"/>
              </a:spcAft>
              <a:buFontTx/>
              <a:buNone/>
              <a:defRPr/>
            </a:pPr>
            <a:r>
              <a:rPr lang="it-IT" altLang="it-IT" sz="3200" b="1" dirty="0">
                <a:latin typeface="Arial" panose="020B0604020202020204" pitchFamily="34" charset="0"/>
                <a:cs typeface="Arial" panose="020B0604020202020204" pitchFamily="34" charset="0"/>
              </a:rPr>
              <a:t>e neppure il destino della MORTE  fisica.</a:t>
            </a:r>
          </a:p>
          <a:p>
            <a:pPr eaLnBrk="1" fontAlgn="auto" hangingPunct="1">
              <a:spcAft>
                <a:spcPts val="0"/>
              </a:spcAft>
              <a:defRPr/>
            </a:pPr>
            <a:endParaRPr lang="it-IT" altLang="it-IT" sz="2400" b="1"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674">
                                            <p:txEl>
                                              <p:pRg st="3" end="3"/>
                                            </p:txEl>
                                          </p:spTgt>
                                        </p:tgtEl>
                                        <p:attrNameLst>
                                          <p:attrName>style.visibility</p:attrName>
                                        </p:attrNameLst>
                                      </p:cBhvr>
                                      <p:to>
                                        <p:strVal val="visible"/>
                                      </p:to>
                                    </p:set>
                                    <p:animEffect transition="in" filter="fade">
                                      <p:cBhvr>
                                        <p:cTn id="7" dur="1000"/>
                                        <p:tgtEl>
                                          <p:spTgt spid="28674">
                                            <p:txEl>
                                              <p:pRg st="3" end="3"/>
                                            </p:txEl>
                                          </p:spTgt>
                                        </p:tgtEl>
                                      </p:cBhvr>
                                    </p:animEffect>
                                    <p:anim calcmode="lin" valueType="num">
                                      <p:cBhvr>
                                        <p:cTn id="8" dur="10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8674">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8674">
                                            <p:txEl>
                                              <p:pRg st="4" end="4"/>
                                            </p:txEl>
                                          </p:spTgt>
                                        </p:tgtEl>
                                        <p:attrNameLst>
                                          <p:attrName>style.visibility</p:attrName>
                                        </p:attrNameLst>
                                      </p:cBhvr>
                                      <p:to>
                                        <p:strVal val="visible"/>
                                      </p:to>
                                    </p:set>
                                    <p:animEffect transition="in" filter="fade">
                                      <p:cBhvr>
                                        <p:cTn id="12" dur="1000"/>
                                        <p:tgtEl>
                                          <p:spTgt spid="28674">
                                            <p:txEl>
                                              <p:pRg st="4" end="4"/>
                                            </p:txEl>
                                          </p:spTgt>
                                        </p:tgtEl>
                                      </p:cBhvr>
                                    </p:animEffect>
                                    <p:anim calcmode="lin" valueType="num">
                                      <p:cBhvr>
                                        <p:cTn id="13" dur="10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86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8674">
                                            <p:txEl>
                                              <p:pRg st="6" end="6"/>
                                            </p:txEl>
                                          </p:spTgt>
                                        </p:tgtEl>
                                        <p:attrNameLst>
                                          <p:attrName>style.visibility</p:attrName>
                                        </p:attrNameLst>
                                      </p:cBhvr>
                                      <p:to>
                                        <p:strVal val="visible"/>
                                      </p:to>
                                    </p:set>
                                    <p:animEffect transition="in" filter="fade">
                                      <p:cBhvr>
                                        <p:cTn id="19" dur="1000"/>
                                        <p:tgtEl>
                                          <p:spTgt spid="28674">
                                            <p:txEl>
                                              <p:pRg st="6" end="6"/>
                                            </p:txEl>
                                          </p:spTgt>
                                        </p:tgtEl>
                                      </p:cBhvr>
                                    </p:animEffect>
                                    <p:anim calcmode="lin" valueType="num">
                                      <p:cBhvr>
                                        <p:cTn id="20" dur="10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8674">
                                            <p:txEl>
                                              <p:pRg st="6" end="6"/>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8674">
                                            <p:txEl>
                                              <p:pRg st="7" end="7"/>
                                            </p:txEl>
                                          </p:spTgt>
                                        </p:tgtEl>
                                        <p:attrNameLst>
                                          <p:attrName>style.visibility</p:attrName>
                                        </p:attrNameLst>
                                      </p:cBhvr>
                                      <p:to>
                                        <p:strVal val="visible"/>
                                      </p:to>
                                    </p:set>
                                    <p:animEffect transition="in" filter="fade">
                                      <p:cBhvr>
                                        <p:cTn id="24" dur="1000"/>
                                        <p:tgtEl>
                                          <p:spTgt spid="28674">
                                            <p:txEl>
                                              <p:pRg st="7" end="7"/>
                                            </p:txEl>
                                          </p:spTgt>
                                        </p:tgtEl>
                                      </p:cBhvr>
                                    </p:animEffect>
                                    <p:anim calcmode="lin" valueType="num">
                                      <p:cBhvr>
                                        <p:cTn id="25" dur="1000" fill="hold"/>
                                        <p:tgtEl>
                                          <p:spTgt spid="28674">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8674">
                                            <p:txEl>
                                              <p:pRg st="7" end="7"/>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8674">
                                            <p:txEl>
                                              <p:pRg st="9" end="9"/>
                                            </p:txEl>
                                          </p:spTgt>
                                        </p:tgtEl>
                                        <p:attrNameLst>
                                          <p:attrName>style.visibility</p:attrName>
                                        </p:attrNameLst>
                                      </p:cBhvr>
                                      <p:to>
                                        <p:strVal val="visible"/>
                                      </p:to>
                                    </p:set>
                                    <p:animEffect transition="in" filter="fade">
                                      <p:cBhvr>
                                        <p:cTn id="29" dur="1000"/>
                                        <p:tgtEl>
                                          <p:spTgt spid="28674">
                                            <p:txEl>
                                              <p:pRg st="9" end="9"/>
                                            </p:txEl>
                                          </p:spTgt>
                                        </p:tgtEl>
                                      </p:cBhvr>
                                    </p:animEffect>
                                    <p:anim calcmode="lin" valueType="num">
                                      <p:cBhvr>
                                        <p:cTn id="30" dur="1000" fill="hold"/>
                                        <p:tgtEl>
                                          <p:spTgt spid="28674">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8674">
                                            <p:txEl>
                                              <p:pRg st="9" end="9"/>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8674">
                                            <p:txEl>
                                              <p:pRg st="10" end="10"/>
                                            </p:txEl>
                                          </p:spTgt>
                                        </p:tgtEl>
                                        <p:attrNameLst>
                                          <p:attrName>style.visibility</p:attrName>
                                        </p:attrNameLst>
                                      </p:cBhvr>
                                      <p:to>
                                        <p:strVal val="visible"/>
                                      </p:to>
                                    </p:set>
                                    <p:animEffect transition="in" filter="fade">
                                      <p:cBhvr>
                                        <p:cTn id="34" dur="1000"/>
                                        <p:tgtEl>
                                          <p:spTgt spid="28674">
                                            <p:txEl>
                                              <p:pRg st="10" end="10"/>
                                            </p:txEl>
                                          </p:spTgt>
                                        </p:tgtEl>
                                      </p:cBhvr>
                                    </p:animEffect>
                                    <p:anim calcmode="lin" valueType="num">
                                      <p:cBhvr>
                                        <p:cTn id="35" dur="1000" fill="hold"/>
                                        <p:tgtEl>
                                          <p:spTgt spid="28674">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2867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623070" y="368300"/>
            <a:ext cx="10945861" cy="6121400"/>
          </a:xfrm>
          <a:solidFill>
            <a:schemeClr val="accent4">
              <a:lumMod val="20000"/>
              <a:lumOff val="80000"/>
            </a:schemeClr>
          </a:solidFill>
          <a:ln>
            <a:solidFill>
              <a:schemeClr val="tx1"/>
            </a:solidFill>
          </a:ln>
        </p:spPr>
        <p:txBody>
          <a:bodyPr rtlCol="0">
            <a:normAutofit/>
          </a:bodyPr>
          <a:lstStyle/>
          <a:p>
            <a:pPr algn="ctr" eaLnBrk="1" fontAlgn="auto" hangingPunct="1">
              <a:lnSpc>
                <a:spcPct val="150000"/>
              </a:lnSpc>
              <a:spcAft>
                <a:spcPts val="0"/>
              </a:spcAft>
              <a:buFontTx/>
              <a:buNone/>
              <a:defRPr/>
            </a:pPr>
            <a:r>
              <a:rPr lang="it-IT" altLang="it-IT" sz="3200" b="1" dirty="0">
                <a:latin typeface="Arial" panose="020B0604020202020204" pitchFamily="34" charset="0"/>
                <a:cs typeface="Arial" panose="020B0604020202020204" pitchFamily="34" charset="0"/>
              </a:rPr>
              <a:t>Che cosa sentiamo più importante nella nostra vita?</a:t>
            </a:r>
          </a:p>
          <a:p>
            <a:pPr algn="ctr" eaLnBrk="1" fontAlgn="auto" hangingPunct="1">
              <a:lnSpc>
                <a:spcPct val="150000"/>
              </a:lnSpc>
              <a:spcAft>
                <a:spcPts val="0"/>
              </a:spcAft>
              <a:buFontTx/>
              <a:buNone/>
              <a:defRPr/>
            </a:pPr>
            <a:r>
              <a:rPr lang="it-IT" altLang="it-IT" sz="3200" b="1" dirty="0">
                <a:latin typeface="Arial" panose="020B0604020202020204" pitchFamily="34" charset="0"/>
                <a:cs typeface="Arial" panose="020B0604020202020204" pitchFamily="34" charset="0"/>
              </a:rPr>
              <a:t>Quale è la massima aspirazione della vita?</a:t>
            </a:r>
          </a:p>
          <a:p>
            <a:pPr algn="ctr" eaLnBrk="1" fontAlgn="auto" hangingPunct="1">
              <a:lnSpc>
                <a:spcPct val="150000"/>
              </a:lnSpc>
              <a:spcAft>
                <a:spcPts val="0"/>
              </a:spcAft>
              <a:buNone/>
              <a:defRPr/>
            </a:pPr>
            <a:r>
              <a:rPr lang="it-IT" altLang="it-IT" sz="2400" dirty="0">
                <a:latin typeface="Arial" panose="020B0604020202020204" pitchFamily="34" charset="0"/>
                <a:cs typeface="Arial" panose="020B0604020202020204" pitchFamily="34" charset="0"/>
              </a:rPr>
              <a:t>(dibattito in classe sui valori più importanti della nostra vita…)</a:t>
            </a:r>
          </a:p>
          <a:p>
            <a:pPr algn="ctr" eaLnBrk="1" fontAlgn="auto" hangingPunct="1">
              <a:lnSpc>
                <a:spcPct val="150000"/>
              </a:lnSpc>
              <a:spcAft>
                <a:spcPts val="0"/>
              </a:spcAft>
              <a:buFont typeface="Arial" panose="020B0604020202020204" pitchFamily="34" charset="0"/>
              <a:buNone/>
              <a:defRPr/>
            </a:pPr>
            <a:endParaRPr lang="it-IT" altLang="it-IT" sz="3000" b="1"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 typeface="Arial" panose="020B0604020202020204" pitchFamily="34" charset="0"/>
              <a:buNone/>
              <a:defRPr/>
            </a:pPr>
            <a:r>
              <a:rPr lang="it-IT" altLang="it-IT" sz="3000" b="1" dirty="0">
                <a:latin typeface="Arial" panose="020B0604020202020204" pitchFamily="34" charset="0"/>
                <a:cs typeface="Arial" panose="020B0604020202020204" pitchFamily="34" charset="0"/>
              </a:rPr>
              <a:t>Spesso viviamo </a:t>
            </a:r>
          </a:p>
          <a:p>
            <a:pPr algn="ctr" eaLnBrk="1" fontAlgn="auto" hangingPunct="1">
              <a:lnSpc>
                <a:spcPct val="150000"/>
              </a:lnSpc>
              <a:spcAft>
                <a:spcPts val="0"/>
              </a:spcAft>
              <a:buFont typeface="Arial" panose="020B0604020202020204" pitchFamily="34" charset="0"/>
              <a:buNone/>
              <a:defRPr/>
            </a:pPr>
            <a:r>
              <a:rPr lang="it-IT" altLang="it-IT" sz="3000" b="1" dirty="0">
                <a:latin typeface="Arial" panose="020B0604020202020204" pitchFamily="34" charset="0"/>
                <a:cs typeface="Arial" panose="020B0604020202020204" pitchFamily="34" charset="0"/>
              </a:rPr>
              <a:t>come se non dovessimo mai morire…</a:t>
            </a:r>
          </a:p>
          <a:p>
            <a:pPr algn="ctr" eaLnBrk="1" fontAlgn="auto" hangingPunct="1">
              <a:lnSpc>
                <a:spcPct val="150000"/>
              </a:lnSpc>
              <a:spcAft>
                <a:spcPts val="0"/>
              </a:spcAft>
              <a:buFontTx/>
              <a:buNone/>
              <a:defRPr/>
            </a:pPr>
            <a:endParaRPr lang="it-IT" altLang="it-IT"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2">
                                            <p:txEl>
                                              <p:pRg st="4" end="4"/>
                                            </p:txEl>
                                          </p:spTgt>
                                        </p:tgtEl>
                                        <p:attrNameLst>
                                          <p:attrName>style.visibility</p:attrName>
                                        </p:attrNameLst>
                                      </p:cBhvr>
                                      <p:to>
                                        <p:strVal val="visible"/>
                                      </p:to>
                                    </p:set>
                                    <p:animEffect transition="in" filter="fade">
                                      <p:cBhvr>
                                        <p:cTn id="7" dur="1000"/>
                                        <p:tgtEl>
                                          <p:spTgt spid="30722">
                                            <p:txEl>
                                              <p:pRg st="4" end="4"/>
                                            </p:txEl>
                                          </p:spTgt>
                                        </p:tgtEl>
                                      </p:cBhvr>
                                    </p:animEffect>
                                    <p:anim calcmode="lin" valueType="num">
                                      <p:cBhvr>
                                        <p:cTn id="8" dur="10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2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2">
                                            <p:txEl>
                                              <p:pRg st="5" end="5"/>
                                            </p:txEl>
                                          </p:spTgt>
                                        </p:tgtEl>
                                        <p:attrNameLst>
                                          <p:attrName>style.visibility</p:attrName>
                                        </p:attrNameLst>
                                      </p:cBhvr>
                                      <p:to>
                                        <p:strVal val="visible"/>
                                      </p:to>
                                    </p:set>
                                    <p:animEffect transition="in" filter="fade">
                                      <p:cBhvr>
                                        <p:cTn id="12" dur="1000"/>
                                        <p:tgtEl>
                                          <p:spTgt spid="30722">
                                            <p:txEl>
                                              <p:pRg st="5" end="5"/>
                                            </p:txEl>
                                          </p:spTgt>
                                        </p:tgtEl>
                                      </p:cBhvr>
                                    </p:animEffect>
                                    <p:anim calcmode="lin" valueType="num">
                                      <p:cBhvr>
                                        <p:cTn id="13" dur="10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07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74202">
              <a:srgbClr val="1A1AA4"/>
            </a:gs>
            <a:gs pos="0">
              <a:srgbClr val="B5D2EC"/>
            </a:gs>
            <a:gs pos="83000">
              <a:srgbClr val="000099"/>
            </a:gs>
            <a:gs pos="100000">
              <a:srgbClr val="CEE1F2"/>
            </a:gs>
          </a:gsLst>
          <a:lin ang="5400000" scaled="1"/>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15990"/>
          <a:stretch/>
        </p:blipFill>
        <p:spPr>
          <a:xfrm>
            <a:off x="3449705" y="1143000"/>
            <a:ext cx="5292591" cy="4572000"/>
          </a:xfrm>
          <a:prstGeom prst="rect">
            <a:avLst/>
          </a:prstGeom>
        </p:spPr>
      </p:pic>
    </p:spTree>
    <p:extLst>
      <p:ext uri="{BB962C8B-B14F-4D97-AF65-F5344CB8AC3E}">
        <p14:creationId xmlns:p14="http://schemas.microsoft.com/office/powerpoint/2010/main" val="81938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623070" y="368300"/>
            <a:ext cx="10945861" cy="6121400"/>
          </a:xfrm>
          <a:solidFill>
            <a:schemeClr val="accent4">
              <a:lumMod val="20000"/>
              <a:lumOff val="80000"/>
            </a:schemeClr>
          </a:solidFill>
          <a:ln>
            <a:solidFill>
              <a:schemeClr val="tx1"/>
            </a:solidFill>
          </a:ln>
        </p:spPr>
        <p:txBody>
          <a:bodyPr rtlCol="0">
            <a:normAutofit/>
          </a:bodyPr>
          <a:lstStyle/>
          <a:p>
            <a:pPr algn="ctr" eaLnBrk="1" fontAlgn="auto" hangingPunct="1">
              <a:lnSpc>
                <a:spcPct val="150000"/>
              </a:lnSpc>
              <a:spcAft>
                <a:spcPts val="0"/>
              </a:spcAft>
              <a:buFontTx/>
              <a:buNone/>
              <a:defRPr/>
            </a:pPr>
            <a:endParaRPr lang="it-IT" altLang="it-IT" sz="2400" dirty="0">
              <a:latin typeface="Arial" panose="020B0604020202020204" pitchFamily="34" charset="0"/>
              <a:cs typeface="Arial" panose="020B0604020202020204" pitchFamily="34" charset="0"/>
            </a:endParaRPr>
          </a:p>
          <a:p>
            <a:pPr marL="457200" lvl="1" indent="0" algn="ctr">
              <a:lnSpc>
                <a:spcPct val="150000"/>
              </a:lnSpc>
              <a:buNone/>
            </a:pPr>
            <a:r>
              <a:rPr lang="it-IT" dirty="0">
                <a:latin typeface="Arial" panose="020B0604020202020204" pitchFamily="34" charset="0"/>
                <a:cs typeface="Arial" panose="020B0604020202020204" pitchFamily="34" charset="0"/>
              </a:rPr>
              <a:t> il giovane quindicenne Carlo </a:t>
            </a:r>
            <a:r>
              <a:rPr lang="it-IT" dirty="0" err="1">
                <a:latin typeface="Arial" panose="020B0604020202020204" pitchFamily="34" charset="0"/>
                <a:cs typeface="Arial" panose="020B0604020202020204" pitchFamily="34" charset="0"/>
              </a:rPr>
              <a:t>Acutis</a:t>
            </a:r>
            <a:r>
              <a:rPr lang="it-IT" dirty="0">
                <a:latin typeface="Arial" panose="020B0604020202020204" pitchFamily="34" charset="0"/>
                <a:cs typeface="Arial" panose="020B0604020202020204" pitchFamily="34" charset="0"/>
              </a:rPr>
              <a:t> scrisse: </a:t>
            </a:r>
          </a:p>
          <a:p>
            <a:pPr marL="914400" lvl="2" indent="0" algn="ctr">
              <a:lnSpc>
                <a:spcPct val="150000"/>
              </a:lnSpc>
              <a:buNone/>
            </a:pPr>
            <a:r>
              <a:rPr lang="it-IT" sz="2400" b="1" dirty="0">
                <a:latin typeface="Arial" panose="020B0604020202020204" pitchFamily="34" charset="0"/>
                <a:cs typeface="Arial" panose="020B0604020202020204" pitchFamily="34" charset="0"/>
              </a:rPr>
              <a:t>«Tutti nascono come originali, molti muoiono come fotocopie…»</a:t>
            </a:r>
          </a:p>
          <a:p>
            <a:pPr marL="914400" lvl="2" indent="0" algn="ctr">
              <a:lnSpc>
                <a:spcPct val="150000"/>
              </a:lnSpc>
              <a:buNone/>
            </a:pPr>
            <a:endParaRPr lang="it-IT" sz="2400" dirty="0">
              <a:latin typeface="Arial" panose="020B0604020202020204" pitchFamily="34" charset="0"/>
              <a:cs typeface="Arial" panose="020B0604020202020204" pitchFamily="34" charset="0"/>
            </a:endParaRPr>
          </a:p>
          <a:p>
            <a:pPr algn="ctr" eaLnBrk="1" fontAlgn="auto" hangingPunct="1">
              <a:spcAft>
                <a:spcPts val="0"/>
              </a:spcAft>
              <a:buNone/>
              <a:defRPr/>
            </a:pPr>
            <a:r>
              <a:rPr lang="it-IT" sz="2000"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Quali sono le fotocopie che ci rendono uguali?</a:t>
            </a:r>
          </a:p>
          <a:p>
            <a:pPr algn="ctr" eaLnBrk="1" fontAlgn="auto" hangingPunct="1">
              <a:spcAft>
                <a:spcPts val="0"/>
              </a:spcAft>
              <a:buNone/>
              <a:defRPr/>
            </a:pPr>
            <a:endParaRPr lang="it-IT" sz="2400" dirty="0">
              <a:latin typeface="Arial" panose="020B0604020202020204" pitchFamily="34" charset="0"/>
              <a:cs typeface="Arial" panose="020B0604020202020204" pitchFamily="34" charset="0"/>
            </a:endParaRPr>
          </a:p>
          <a:p>
            <a:pPr algn="ctr" eaLnBrk="1" fontAlgn="auto" hangingPunct="1">
              <a:spcAft>
                <a:spcPts val="0"/>
              </a:spcAft>
              <a:buNone/>
              <a:defRPr/>
            </a:pPr>
            <a:r>
              <a:rPr lang="it-IT" sz="2400" dirty="0">
                <a:latin typeface="Arial" panose="020B0604020202020204" pitchFamily="34" charset="0"/>
                <a:cs typeface="Arial" panose="020B0604020202020204" pitchFamily="34" charset="0"/>
              </a:rPr>
              <a:t>Le mode? </a:t>
            </a:r>
          </a:p>
          <a:p>
            <a:pPr algn="ctr" eaLnBrk="1" fontAlgn="auto" hangingPunct="1">
              <a:spcAft>
                <a:spcPts val="0"/>
              </a:spcAft>
              <a:buNone/>
              <a:defRPr/>
            </a:pPr>
            <a:r>
              <a:rPr lang="it-IT" sz="2400" dirty="0">
                <a:latin typeface="Arial" panose="020B0604020202020204" pitchFamily="34" charset="0"/>
                <a:cs typeface="Arial" panose="020B0604020202020204" pitchFamily="34" charset="0"/>
              </a:rPr>
              <a:t>                 I canoni di bellezza?</a:t>
            </a:r>
          </a:p>
          <a:p>
            <a:pPr algn="ctr" eaLnBrk="1" fontAlgn="auto" hangingPunct="1">
              <a:spcAft>
                <a:spcPts val="0"/>
              </a:spcAft>
              <a:buNone/>
              <a:defRPr/>
            </a:pPr>
            <a:r>
              <a:rPr lang="it-IT" sz="2400" dirty="0">
                <a:latin typeface="Arial" panose="020B0604020202020204" pitchFamily="34" charset="0"/>
                <a:cs typeface="Arial" panose="020B0604020202020204" pitchFamily="34" charset="0"/>
              </a:rPr>
              <a:t>      Gli stili di vita?</a:t>
            </a:r>
          </a:p>
          <a:p>
            <a:pPr algn="ctr" eaLnBrk="1" fontAlgn="auto" hangingPunct="1">
              <a:spcAft>
                <a:spcPts val="0"/>
              </a:spcAft>
              <a:buFontTx/>
              <a:buNone/>
              <a:defRPr/>
            </a:pPr>
            <a:endParaRPr lang="it-IT" altLang="it-IT" sz="2000" dirty="0"/>
          </a:p>
        </p:txBody>
      </p:sp>
      <p:pic>
        <p:nvPicPr>
          <p:cNvPr id="2" name="Immagine 1"/>
          <p:cNvPicPr>
            <a:picLocks noChangeAspect="1"/>
          </p:cNvPicPr>
          <p:nvPr/>
        </p:nvPicPr>
        <p:blipFill>
          <a:blip r:embed="rId2">
            <a:extLst>
              <a:ext uri="{BEBA8EAE-BF5A-486C-A8C5-ECC9F3942E4B}">
                <a14:imgProps xmlns:a14="http://schemas.microsoft.com/office/drawing/2010/main">
                  <a14:imgLayer r:embed="rId3">
                    <a14:imgEffect>
                      <a14:backgroundRemoval t="4519" b="100000" l="9943" r="89675"/>
                    </a14:imgEffect>
                  </a14:imgLayer>
                </a14:imgProps>
              </a:ext>
              <a:ext uri="{28A0092B-C50C-407E-A947-70E740481C1C}">
                <a14:useLocalDpi xmlns:a14="http://schemas.microsoft.com/office/drawing/2010/main" val="0"/>
              </a:ext>
            </a:extLst>
          </a:blip>
          <a:stretch>
            <a:fillRect/>
          </a:stretch>
        </p:blipFill>
        <p:spPr>
          <a:xfrm>
            <a:off x="1199456" y="2632343"/>
            <a:ext cx="3994944" cy="3888000"/>
          </a:xfrm>
          <a:prstGeom prst="rect">
            <a:avLst/>
          </a:prstGeom>
        </p:spPr>
      </p:pic>
    </p:spTree>
    <p:extLst>
      <p:ext uri="{BB962C8B-B14F-4D97-AF65-F5344CB8AC3E}">
        <p14:creationId xmlns:p14="http://schemas.microsoft.com/office/powerpoint/2010/main" val="39673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22">
                                            <p:txEl>
                                              <p:pRg st="4" end="4"/>
                                            </p:txEl>
                                          </p:spTgt>
                                        </p:tgtEl>
                                        <p:attrNameLst>
                                          <p:attrName>style.visibility</p:attrName>
                                        </p:attrNameLst>
                                      </p:cBhvr>
                                      <p:to>
                                        <p:strVal val="visible"/>
                                      </p:to>
                                    </p:set>
                                    <p:animEffect transition="in" filter="wipe(left)">
                                      <p:cBhvr>
                                        <p:cTn id="7" dur="1750"/>
                                        <p:tgtEl>
                                          <p:spTgt spid="3072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2">
                                            <p:txEl>
                                              <p:pRg st="6" end="6"/>
                                            </p:txEl>
                                          </p:spTgt>
                                        </p:tgtEl>
                                        <p:attrNameLst>
                                          <p:attrName>style.visibility</p:attrName>
                                        </p:attrNameLst>
                                      </p:cBhvr>
                                      <p:to>
                                        <p:strVal val="visible"/>
                                      </p:to>
                                    </p:set>
                                    <p:animEffect transition="in" filter="wipe(left)">
                                      <p:cBhvr>
                                        <p:cTn id="12" dur="2000"/>
                                        <p:tgtEl>
                                          <p:spTgt spid="3072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22">
                                            <p:txEl>
                                              <p:pRg st="7" end="7"/>
                                            </p:txEl>
                                          </p:spTgt>
                                        </p:tgtEl>
                                        <p:attrNameLst>
                                          <p:attrName>style.visibility</p:attrName>
                                        </p:attrNameLst>
                                      </p:cBhvr>
                                      <p:to>
                                        <p:strVal val="visible"/>
                                      </p:to>
                                    </p:set>
                                    <p:animEffect transition="in" filter="wipe(left)">
                                      <p:cBhvr>
                                        <p:cTn id="17" dur="1500"/>
                                        <p:tgtEl>
                                          <p:spTgt spid="3072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22">
                                            <p:txEl>
                                              <p:pRg st="8" end="8"/>
                                            </p:txEl>
                                          </p:spTgt>
                                        </p:tgtEl>
                                        <p:attrNameLst>
                                          <p:attrName>style.visibility</p:attrName>
                                        </p:attrNameLst>
                                      </p:cBhvr>
                                      <p:to>
                                        <p:strVal val="visible"/>
                                      </p:to>
                                    </p:set>
                                    <p:animEffect transition="in" filter="wipe(left)">
                                      <p:cBhvr>
                                        <p:cTn id="22" dur="2000"/>
                                        <p:tgtEl>
                                          <p:spTgt spid="307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7685D2-D319-490F-8BF2-21236A21B9EC}"/>
              </a:ext>
            </a:extLst>
          </p:cNvPr>
          <p:cNvSpPr/>
          <p:nvPr/>
        </p:nvSpPr>
        <p:spPr>
          <a:xfrm>
            <a:off x="1171415" y="3089201"/>
            <a:ext cx="9849171" cy="3547894"/>
          </a:xfrm>
          <a:prstGeom prst="rect">
            <a:avLst/>
          </a:prstGeom>
        </p:spPr>
        <p:txBody>
          <a:bodyPr wrap="none">
            <a:spAutoFit/>
          </a:bodyPr>
          <a:lstStyle/>
          <a:p>
            <a:pPr algn="ctr"/>
            <a:r>
              <a:rPr lang="it-IT" sz="4000" b="1" dirty="0"/>
              <a:t>ETICA</a:t>
            </a:r>
            <a:endParaRPr lang="it-IT" sz="3600" dirty="0"/>
          </a:p>
          <a:p>
            <a:pPr algn="ctr">
              <a:lnSpc>
                <a:spcPct val="200000"/>
              </a:lnSpc>
            </a:pPr>
            <a:r>
              <a:rPr lang="it-IT" sz="2400" dirty="0"/>
              <a:t>È la morale «la dottrina» sul comportamento dell’uomo</a:t>
            </a:r>
          </a:p>
          <a:p>
            <a:pPr algn="ctr">
              <a:lnSpc>
                <a:spcPct val="200000"/>
              </a:lnSpc>
            </a:pPr>
            <a:r>
              <a:rPr lang="it-IT" sz="2400" dirty="0"/>
              <a:t>dinnanzi all’idea del bene e del male.</a:t>
            </a:r>
          </a:p>
          <a:p>
            <a:pPr algn="ctr">
              <a:lnSpc>
                <a:spcPct val="200000"/>
              </a:lnSpc>
            </a:pPr>
            <a:r>
              <a:rPr lang="it-IT" sz="2400" dirty="0"/>
              <a:t>La morale o l’etica sono sinonimi,</a:t>
            </a:r>
          </a:p>
          <a:p>
            <a:pPr algn="ctr">
              <a:lnSpc>
                <a:spcPct val="200000"/>
              </a:lnSpc>
            </a:pPr>
            <a:r>
              <a:rPr lang="it-IT" sz="2400" dirty="0"/>
              <a:t>sono l’insieme dei valori o dei principi ideali riguardanti il bene e il male</a:t>
            </a:r>
          </a:p>
        </p:txBody>
      </p:sp>
      <p:sp>
        <p:nvSpPr>
          <p:cNvPr id="3" name="Rettangolo 2">
            <a:extLst>
              <a:ext uri="{FF2B5EF4-FFF2-40B4-BE49-F238E27FC236}">
                <a16:creationId xmlns:a16="http://schemas.microsoft.com/office/drawing/2014/main" id="{B9E02DCA-917C-4DDB-B554-DBEEAF8FB76F}"/>
              </a:ext>
            </a:extLst>
          </p:cNvPr>
          <p:cNvSpPr/>
          <p:nvPr/>
        </p:nvSpPr>
        <p:spPr>
          <a:xfrm>
            <a:off x="1109446" y="188640"/>
            <a:ext cx="9973108" cy="2686120"/>
          </a:xfrm>
          <a:prstGeom prst="rect">
            <a:avLst/>
          </a:prstGeom>
        </p:spPr>
        <p:txBody>
          <a:bodyPr wrap="square">
            <a:spAutoFit/>
          </a:bodyPr>
          <a:lstStyle/>
          <a:p>
            <a:pPr algn="ctr">
              <a:lnSpc>
                <a:spcPct val="200000"/>
              </a:lnSpc>
            </a:pPr>
            <a:r>
              <a:rPr lang="it-IT" sz="4000" b="1" dirty="0"/>
              <a:t>La MORALE  (cosa è?)</a:t>
            </a:r>
          </a:p>
          <a:p>
            <a:pPr algn="ctr">
              <a:lnSpc>
                <a:spcPct val="200000"/>
              </a:lnSpc>
            </a:pPr>
            <a:r>
              <a:rPr lang="it-IT" sz="2400" dirty="0"/>
              <a:t>è l’insieme dei valori o principi ideali  «la dottrina» (o l’insegnamento)</a:t>
            </a:r>
          </a:p>
          <a:p>
            <a:pPr algn="ctr">
              <a:lnSpc>
                <a:spcPct val="200000"/>
              </a:lnSpc>
            </a:pPr>
            <a:r>
              <a:rPr lang="it-IT" sz="2400" dirty="0"/>
              <a:t>di quello che riguarda il bene e il male. Sinonimo è l’etica</a:t>
            </a:r>
          </a:p>
        </p:txBody>
      </p:sp>
    </p:spTree>
    <p:extLst>
      <p:ext uri="{BB962C8B-B14F-4D97-AF65-F5344CB8AC3E}">
        <p14:creationId xmlns:p14="http://schemas.microsoft.com/office/powerpoint/2010/main" val="25099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1000"/>
                                        <p:tgtEl>
                                          <p:spTgt spid="2">
                                            <p:txEl>
                                              <p:pRg st="1" end="1"/>
                                            </p:txEl>
                                          </p:spTgt>
                                        </p:tgtEl>
                                      </p:cBhvr>
                                    </p:animEffect>
                                    <p:anim calcmode="lin" valueType="num">
                                      <p:cBhvr>
                                        <p:cTn id="3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1000"/>
                                        <p:tgtEl>
                                          <p:spTgt spid="2">
                                            <p:txEl>
                                              <p:pRg st="3" end="3"/>
                                            </p:txEl>
                                          </p:spTgt>
                                        </p:tgtEl>
                                      </p:cBhvr>
                                    </p:animEffect>
                                    <p:anim calcmode="lin" valueType="num">
                                      <p:cBhvr>
                                        <p:cTn id="4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1000"/>
                                        <p:tgtEl>
                                          <p:spTgt spid="2">
                                            <p:txEl>
                                              <p:pRg st="4" end="4"/>
                                            </p:txEl>
                                          </p:spTgt>
                                        </p:tgtEl>
                                      </p:cBhvr>
                                    </p:animEffect>
                                    <p:anim calcmode="lin" valueType="num">
                                      <p:cBhvr>
                                        <p:cTn id="4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Stampati"/>
          <p:cNvSpPr>
            <a:spLocks noGrp="1" noChangeArrowheads="1"/>
          </p:cNvSpPr>
          <p:nvPr>
            <p:ph idx="1"/>
          </p:nvPr>
        </p:nvSpPr>
        <p:spPr>
          <a:xfrm>
            <a:off x="1379538" y="333375"/>
            <a:ext cx="9432925" cy="6191250"/>
          </a:xfrm>
          <a:solidFill>
            <a:schemeClr val="accent4">
              <a:lumMod val="20000"/>
              <a:lumOff val="80000"/>
            </a:schemeClr>
          </a:solidFill>
          <a:ln>
            <a:solidFill>
              <a:schemeClr val="tx1"/>
            </a:solidFill>
          </a:ln>
        </p:spPr>
        <p:txBody>
          <a:bodyPr rtlCol="0">
            <a:normAutofit/>
          </a:bodyPr>
          <a:lstStyle/>
          <a:p>
            <a:pPr marL="457200" lvl="1" indent="0" algn="ctr" eaLnBrk="1" fontAlgn="auto" hangingPunct="1">
              <a:lnSpc>
                <a:spcPct val="150000"/>
              </a:lnSpc>
              <a:spcAft>
                <a:spcPts val="0"/>
              </a:spcAft>
              <a:buFont typeface="Arial" panose="020B0604020202020204" pitchFamily="34" charset="0"/>
              <a:buNone/>
              <a:defRPr/>
            </a:pPr>
            <a:endParaRPr lang="it-IT" altLang="it-IT" sz="5600" b="1" dirty="0">
              <a:latin typeface="Arial" panose="020B0604020202020204" pitchFamily="34" charset="0"/>
              <a:cs typeface="Arial" panose="020B0604020202020204" pitchFamily="34" charset="0"/>
            </a:endParaRPr>
          </a:p>
          <a:p>
            <a:pPr marL="457200" lvl="1" indent="0" algn="ctr" eaLnBrk="1" fontAlgn="auto" hangingPunct="1">
              <a:lnSpc>
                <a:spcPct val="150000"/>
              </a:lnSpc>
              <a:spcAft>
                <a:spcPts val="0"/>
              </a:spcAft>
              <a:buFont typeface="Arial" panose="020B0604020202020204" pitchFamily="34" charset="0"/>
              <a:buNone/>
              <a:defRPr/>
            </a:pPr>
            <a:r>
              <a:rPr lang="it-IT" altLang="it-IT" sz="5600" b="1" dirty="0">
                <a:latin typeface="Arial" panose="020B0604020202020204" pitchFamily="34" charset="0"/>
                <a:cs typeface="Arial" panose="020B0604020202020204" pitchFamily="34" charset="0"/>
              </a:rPr>
              <a:t>Il fine </a:t>
            </a:r>
          </a:p>
          <a:p>
            <a:pPr marL="457200" lvl="1" indent="0" algn="ctr" eaLnBrk="1" fontAlgn="auto" hangingPunct="1">
              <a:lnSpc>
                <a:spcPct val="150000"/>
              </a:lnSpc>
              <a:spcAft>
                <a:spcPts val="0"/>
              </a:spcAft>
              <a:buFont typeface="Arial" panose="020B0604020202020204" pitchFamily="34" charset="0"/>
              <a:buNone/>
              <a:defRPr/>
            </a:pPr>
            <a:r>
              <a:rPr lang="it-IT" altLang="it-IT" sz="5600" b="1" dirty="0">
                <a:latin typeface="Arial" panose="020B0604020202020204" pitchFamily="34" charset="0"/>
                <a:cs typeface="Arial" panose="020B0604020202020204" pitchFamily="34" charset="0"/>
              </a:rPr>
              <a:t>giustifica i mezzi</a:t>
            </a:r>
          </a:p>
        </p:txBody>
      </p:sp>
    </p:spTree>
    <p:extLst>
      <p:ext uri="{BB962C8B-B14F-4D97-AF65-F5344CB8AC3E}">
        <p14:creationId xmlns:p14="http://schemas.microsoft.com/office/powerpoint/2010/main" val="605930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83333" y="224645"/>
            <a:ext cx="12025335" cy="6408711"/>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spcAft>
                <a:spcPts val="0"/>
              </a:spcAft>
              <a:defRPr/>
            </a:pPr>
            <a:endParaRPr lang="it-IT" altLang="it-IT" dirty="0"/>
          </a:p>
          <a:p>
            <a:pPr marL="0" indent="0" algn="ctr" eaLnBrk="1" fontAlgn="auto" hangingPunct="1">
              <a:lnSpc>
                <a:spcPct val="150000"/>
              </a:lnSpc>
              <a:spcAft>
                <a:spcPts val="0"/>
              </a:spcAft>
              <a:buFont typeface="Arial" panose="020B0604020202020204" pitchFamily="34" charset="0"/>
              <a:buNone/>
              <a:defRPr/>
            </a:pPr>
            <a:r>
              <a:rPr lang="it-IT" altLang="it-IT" sz="4400" b="1" dirty="0">
                <a:latin typeface="Arial" panose="020B0604020202020204" pitchFamily="34" charset="0"/>
                <a:cs typeface="Arial" panose="020B0604020202020204" pitchFamily="34" charset="0"/>
              </a:rPr>
              <a:t>Il fine giustifica sempre </a:t>
            </a:r>
          </a:p>
          <a:p>
            <a:pPr marL="0" indent="0" algn="ctr" eaLnBrk="1" fontAlgn="auto" hangingPunct="1">
              <a:lnSpc>
                <a:spcPct val="150000"/>
              </a:lnSpc>
              <a:spcAft>
                <a:spcPts val="0"/>
              </a:spcAft>
              <a:buFont typeface="Arial" panose="020B0604020202020204" pitchFamily="34" charset="0"/>
              <a:buNone/>
              <a:defRPr/>
            </a:pPr>
            <a:r>
              <a:rPr lang="it-IT" altLang="it-IT" sz="4400" b="1" dirty="0">
                <a:latin typeface="Arial" panose="020B0604020202020204" pitchFamily="34" charset="0"/>
                <a:cs typeface="Arial" panose="020B0604020202020204" pitchFamily="34" charset="0"/>
              </a:rPr>
              <a:t>ogni mezzo pur di raggiungerlo?</a:t>
            </a:r>
          </a:p>
          <a:p>
            <a:pPr eaLnBrk="1" fontAlgn="auto" hangingPunct="1">
              <a:spcAft>
                <a:spcPts val="0"/>
              </a:spcAft>
              <a:buFontTx/>
              <a:buNone/>
              <a:defRPr/>
            </a:pPr>
            <a:endParaRPr lang="it-IT" altLang="it-IT" sz="4000" dirty="0"/>
          </a:p>
          <a:p>
            <a:pPr algn="ctr" eaLnBrk="1" fontAlgn="auto" hangingPunct="1">
              <a:lnSpc>
                <a:spcPct val="170000"/>
              </a:lnSpc>
              <a:spcAft>
                <a:spcPts val="0"/>
              </a:spcAft>
              <a:buFontTx/>
              <a:buNone/>
              <a:defRPr/>
            </a:pPr>
            <a:r>
              <a:rPr lang="it-IT" altLang="it-IT" sz="2400" dirty="0">
                <a:latin typeface="Arial" panose="020B0604020202020204" pitchFamily="34" charset="0"/>
                <a:cs typeface="Arial" panose="020B0604020202020204" pitchFamily="34" charset="0"/>
              </a:rPr>
              <a:t>(</a:t>
            </a:r>
            <a:r>
              <a:rPr lang="it-IT" altLang="it-IT" sz="2400" b="1" dirty="0">
                <a:latin typeface="Arial" panose="020B0604020202020204" pitchFamily="34" charset="0"/>
                <a:cs typeface="Arial" panose="020B0604020202020204" pitchFamily="34" charset="0"/>
              </a:rPr>
              <a:t>Machiavelli</a:t>
            </a:r>
            <a:r>
              <a:rPr lang="it-IT" altLang="it-IT" sz="2400" dirty="0">
                <a:latin typeface="Arial" panose="020B0604020202020204" pitchFamily="34" charset="0"/>
                <a:cs typeface="Arial" panose="020B0604020202020204" pitchFamily="34" charset="0"/>
              </a:rPr>
              <a:t> 1469 – 1527 diventato famoso per questa frase che forse non ha mai detto esplicitamente)</a:t>
            </a:r>
          </a:p>
          <a:p>
            <a:pPr algn="ctr" eaLnBrk="1" fontAlgn="auto" hangingPunct="1">
              <a:lnSpc>
                <a:spcPct val="170000"/>
              </a:lnSpc>
              <a:spcAft>
                <a:spcPts val="0"/>
              </a:spcAft>
              <a:buFontTx/>
              <a:buNone/>
              <a:defRPr/>
            </a:pPr>
            <a:r>
              <a:rPr lang="it-IT" altLang="it-IT" sz="3600" dirty="0">
                <a:latin typeface="Arial" panose="020B0604020202020204" pitchFamily="34" charset="0"/>
                <a:cs typeface="Arial" panose="020B0604020202020204" pitchFamily="34" charset="0"/>
              </a:rPr>
              <a:t>Davanti al nobile valore della ricerca scientifica</a:t>
            </a:r>
          </a:p>
          <a:p>
            <a:pPr algn="ctr" eaLnBrk="1" fontAlgn="auto" hangingPunct="1">
              <a:lnSpc>
                <a:spcPct val="170000"/>
              </a:lnSpc>
              <a:spcAft>
                <a:spcPts val="0"/>
              </a:spcAft>
              <a:buFontTx/>
              <a:buNone/>
              <a:defRPr/>
            </a:pPr>
            <a:r>
              <a:rPr lang="it-IT" altLang="it-IT" sz="3600" dirty="0">
                <a:latin typeface="Arial" panose="020B0604020202020204" pitchFamily="34" charset="0"/>
                <a:cs typeface="Arial" panose="020B0604020202020204" pitchFamily="34" charset="0"/>
              </a:rPr>
              <a:t>è sempre giusto ogni mezzo per raggiungerlo?</a:t>
            </a:r>
          </a:p>
          <a:p>
            <a:pPr eaLnBrk="1" fontAlgn="auto" hangingPunct="1">
              <a:spcAft>
                <a:spcPts val="0"/>
              </a:spcAft>
              <a:buFontTx/>
              <a:buNone/>
              <a:defRPr/>
            </a:pPr>
            <a:endParaRPr lang="it-IT" altLang="it-IT" dirty="0"/>
          </a:p>
          <a:p>
            <a:pPr eaLnBrk="1" fontAlgn="auto" hangingPunct="1">
              <a:spcAft>
                <a:spcPts val="0"/>
              </a:spcAft>
              <a:buFontTx/>
              <a:buNone/>
              <a:defRPr/>
            </a:pPr>
            <a:r>
              <a:rPr lang="it-IT" altLang="it-IT" sz="2000" dirty="0"/>
              <a:t>Es. per le grandi ricerche scientifiche è sempre giusto sperimentare sugli esseri umani come si fece sugli ebrei o si fa sugli animali?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Effect transition="in" filter="fade">
                                      <p:cBhvr>
                                        <p:cTn id="7" dur="1000"/>
                                        <p:tgtEl>
                                          <p:spTgt spid="35843">
                                            <p:txEl>
                                              <p:pRg st="4" end="4"/>
                                            </p:txEl>
                                          </p:spTgt>
                                        </p:tgtEl>
                                      </p:cBhvr>
                                    </p:animEffect>
                                    <p:anim calcmode="lin" valueType="num">
                                      <p:cBhvr>
                                        <p:cTn id="8"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43">
                                            <p:txEl>
                                              <p:pRg st="5" end="5"/>
                                            </p:txEl>
                                          </p:spTgt>
                                        </p:tgtEl>
                                        <p:attrNameLst>
                                          <p:attrName>style.visibility</p:attrName>
                                        </p:attrNameLst>
                                      </p:cBhvr>
                                      <p:to>
                                        <p:strVal val="visible"/>
                                      </p:to>
                                    </p:set>
                                    <p:animEffect transition="in" filter="fade">
                                      <p:cBhvr>
                                        <p:cTn id="14" dur="1000"/>
                                        <p:tgtEl>
                                          <p:spTgt spid="35843">
                                            <p:txEl>
                                              <p:pRg st="5" end="5"/>
                                            </p:txEl>
                                          </p:spTgt>
                                        </p:tgtEl>
                                      </p:cBhvr>
                                    </p:animEffect>
                                    <p:anim calcmode="lin" valueType="num">
                                      <p:cBhvr>
                                        <p:cTn id="15"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animEffect transition="in" filter="fade">
                                      <p:cBhvr>
                                        <p:cTn id="19" dur="1000"/>
                                        <p:tgtEl>
                                          <p:spTgt spid="35843">
                                            <p:txEl>
                                              <p:pRg st="6" end="6"/>
                                            </p:txEl>
                                          </p:spTgt>
                                        </p:tgtEl>
                                      </p:cBhvr>
                                    </p:animEffect>
                                    <p:anim calcmode="lin" valueType="num">
                                      <p:cBhvr>
                                        <p:cTn id="20" dur="10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843">
                                            <p:txEl>
                                              <p:pRg st="8" end="8"/>
                                            </p:txEl>
                                          </p:spTgt>
                                        </p:tgtEl>
                                        <p:attrNameLst>
                                          <p:attrName>style.visibility</p:attrName>
                                        </p:attrNameLst>
                                      </p:cBhvr>
                                      <p:to>
                                        <p:strVal val="visible"/>
                                      </p:to>
                                    </p:set>
                                    <p:animEffect transition="in" filter="fade">
                                      <p:cBhvr>
                                        <p:cTn id="24" dur="1000"/>
                                        <p:tgtEl>
                                          <p:spTgt spid="35843">
                                            <p:txEl>
                                              <p:pRg st="8" end="8"/>
                                            </p:txEl>
                                          </p:spTgt>
                                        </p:tgtEl>
                                      </p:cBhvr>
                                    </p:animEffect>
                                    <p:anim calcmode="lin" valueType="num">
                                      <p:cBhvr>
                                        <p:cTn id="25" dur="10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58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347663" y="242466"/>
            <a:ext cx="11496675" cy="6373068"/>
          </a:xfrm>
          <a:solidFill>
            <a:schemeClr val="accent4">
              <a:lumMod val="20000"/>
              <a:lumOff val="80000"/>
            </a:schemeClr>
          </a:solidFill>
          <a:ln>
            <a:solidFill>
              <a:schemeClr val="tx1"/>
            </a:solidFill>
          </a:ln>
        </p:spPr>
        <p:txBody>
          <a:bodyPr rtlCol="0">
            <a:normAutofit fontScale="70000" lnSpcReduction="20000"/>
          </a:bodyPr>
          <a:lstStyle/>
          <a:p>
            <a:pPr algn="ctr" eaLnBrk="1" fontAlgn="auto" hangingPunct="1">
              <a:lnSpc>
                <a:spcPct val="110000"/>
              </a:lnSpc>
              <a:spcAft>
                <a:spcPts val="0"/>
              </a:spcAft>
              <a:defRPr/>
            </a:pPr>
            <a:endParaRPr lang="it-IT" altLang="it-IT" sz="2500" b="1" dirty="0">
              <a:latin typeface="Arial" panose="020B0604020202020204" pitchFamily="34" charset="0"/>
              <a:cs typeface="Arial" panose="020B0604020202020204" pitchFamily="34" charset="0"/>
            </a:endParaRPr>
          </a:p>
          <a:p>
            <a:pPr marL="0" indent="0" algn="ctr" eaLnBrk="1" fontAlgn="auto" hangingPunct="1">
              <a:lnSpc>
                <a:spcPct val="110000"/>
              </a:lnSpc>
              <a:spcAft>
                <a:spcPts val="0"/>
              </a:spcAft>
              <a:buFont typeface="Arial" panose="020B0604020202020204" pitchFamily="34" charset="0"/>
              <a:buNone/>
              <a:defRPr/>
            </a:pPr>
            <a:r>
              <a:rPr lang="it-IT" altLang="it-IT" sz="3600" b="1" dirty="0">
                <a:latin typeface="Arial" panose="020B0604020202020204" pitchFamily="34" charset="0"/>
                <a:cs typeface="Arial" panose="020B0604020202020204" pitchFamily="34" charset="0"/>
              </a:rPr>
              <a:t>Quando nasce un valore, </a:t>
            </a:r>
          </a:p>
          <a:p>
            <a:pPr marL="0" indent="0" algn="ctr" eaLnBrk="1" fontAlgn="auto" hangingPunct="1">
              <a:lnSpc>
                <a:spcPct val="110000"/>
              </a:lnSpc>
              <a:spcAft>
                <a:spcPts val="0"/>
              </a:spcAft>
              <a:buFont typeface="Arial" panose="020B0604020202020204" pitchFamily="34" charset="0"/>
              <a:buNone/>
              <a:defRPr/>
            </a:pPr>
            <a:r>
              <a:rPr lang="it-IT" altLang="it-IT" sz="3600" b="1" dirty="0">
                <a:latin typeface="Arial" panose="020B0604020202020204" pitchFamily="34" charset="0"/>
                <a:cs typeface="Arial" panose="020B0604020202020204" pitchFamily="34" charset="0"/>
              </a:rPr>
              <a:t>quello che sentiamo molto importante?</a:t>
            </a:r>
          </a:p>
          <a:p>
            <a:pPr algn="ctr" eaLnBrk="1" fontAlgn="auto" hangingPunct="1">
              <a:lnSpc>
                <a:spcPct val="110000"/>
              </a:lnSpc>
              <a:spcAft>
                <a:spcPts val="0"/>
              </a:spcAft>
              <a:buFontTx/>
              <a:buNone/>
              <a:defRPr/>
            </a:pPr>
            <a:endParaRPr lang="it-IT" altLang="it-IT" sz="3600" b="1" dirty="0">
              <a:latin typeface="Arial" panose="020B0604020202020204" pitchFamily="34" charset="0"/>
              <a:cs typeface="Arial" panose="020B0604020202020204" pitchFamily="34" charset="0"/>
            </a:endParaRPr>
          </a:p>
          <a:p>
            <a:pPr algn="ctr" eaLnBrk="1" fontAlgn="auto" hangingPunct="1">
              <a:lnSpc>
                <a:spcPct val="110000"/>
              </a:lnSpc>
              <a:spcAft>
                <a:spcPts val="0"/>
              </a:spcAft>
              <a:buFontTx/>
              <a:buNone/>
              <a:defRPr/>
            </a:pPr>
            <a:r>
              <a:rPr lang="it-IT" altLang="it-IT" sz="3600" b="1" dirty="0">
                <a:latin typeface="Arial" panose="020B0604020202020204" pitchFamily="34" charset="0"/>
                <a:cs typeface="Arial" panose="020B0604020202020204" pitchFamily="34" charset="0"/>
              </a:rPr>
              <a:t>il VALORE nasce da un BISOGNO.</a:t>
            </a:r>
          </a:p>
          <a:p>
            <a:pPr algn="ctr" eaLnBrk="1" fontAlgn="auto" hangingPunct="1">
              <a:lnSpc>
                <a:spcPct val="110000"/>
              </a:lnSpc>
              <a:spcAft>
                <a:spcPts val="0"/>
              </a:spcAft>
              <a:buFontTx/>
              <a:buNone/>
              <a:defRPr/>
            </a:pPr>
            <a:r>
              <a:rPr lang="it-IT" altLang="it-IT" sz="3600" b="1" dirty="0">
                <a:latin typeface="Arial" panose="020B0604020202020204" pitchFamily="34" charset="0"/>
                <a:cs typeface="Arial" panose="020B0604020202020204" pitchFamily="34" charset="0"/>
              </a:rPr>
              <a:t>Qualsiasi cosa ha valore quando ci manca.</a:t>
            </a:r>
          </a:p>
          <a:p>
            <a:pPr algn="ctr" eaLnBrk="1" fontAlgn="auto" hangingPunct="1">
              <a:lnSpc>
                <a:spcPct val="110000"/>
              </a:lnSpc>
              <a:spcAft>
                <a:spcPts val="0"/>
              </a:spcAft>
              <a:buFontTx/>
              <a:buNone/>
              <a:defRPr/>
            </a:pPr>
            <a:r>
              <a:rPr lang="it-IT" altLang="it-IT" sz="2600" dirty="0">
                <a:latin typeface="Arial" panose="020B0604020202020204" pitchFamily="34" charset="0"/>
                <a:cs typeface="Arial" panose="020B0604020202020204" pitchFamily="34" charset="0"/>
              </a:rPr>
              <a:t>es. una bottiglia d’acqua fresca nel deserto </a:t>
            </a:r>
          </a:p>
          <a:p>
            <a:pPr algn="ctr" eaLnBrk="1" fontAlgn="auto" hangingPunct="1">
              <a:lnSpc>
                <a:spcPct val="110000"/>
              </a:lnSpc>
              <a:spcAft>
                <a:spcPts val="0"/>
              </a:spcAft>
              <a:buFontTx/>
              <a:buNone/>
              <a:defRPr/>
            </a:pPr>
            <a:r>
              <a:rPr lang="it-IT" altLang="it-IT" sz="2600" dirty="0">
                <a:latin typeface="Arial" panose="020B0604020202020204" pitchFamily="34" charset="0"/>
                <a:cs typeface="Arial" panose="020B0604020202020204" pitchFamily="34" charset="0"/>
              </a:rPr>
              <a:t>ha più valore se la stessa fosse donata in una alluvione.</a:t>
            </a:r>
          </a:p>
          <a:p>
            <a:pPr algn="ctr" eaLnBrk="1" fontAlgn="auto" hangingPunct="1">
              <a:lnSpc>
                <a:spcPct val="110000"/>
              </a:lnSpc>
              <a:spcAft>
                <a:spcPts val="0"/>
              </a:spcAft>
              <a:buFontTx/>
              <a:buNone/>
              <a:defRPr/>
            </a:pPr>
            <a:endParaRPr lang="it-IT" altLang="it-IT" sz="2400" b="1"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b="1" dirty="0">
                <a:latin typeface="Arial" panose="020B0604020202020204" pitchFamily="34" charset="0"/>
                <a:cs typeface="Arial" panose="020B0604020202020204" pitchFamily="34" charset="0"/>
              </a:rPr>
              <a:t>Quali sono i veri grandi bisogni di ogni uomo?</a:t>
            </a:r>
          </a:p>
          <a:p>
            <a:pPr algn="ctr" eaLnBrk="1" fontAlgn="auto" hangingPunct="1">
              <a:lnSpc>
                <a:spcPct val="170000"/>
              </a:lnSpc>
              <a:spcAft>
                <a:spcPts val="0"/>
              </a:spcAft>
              <a:buFontTx/>
              <a:buNone/>
              <a:defRPr/>
            </a:pPr>
            <a:r>
              <a:rPr lang="it-IT" altLang="it-IT" sz="2900" b="1" dirty="0">
                <a:latin typeface="Arial" panose="020B0604020202020204" pitchFamily="34" charset="0"/>
                <a:cs typeface="Arial" panose="020B0604020202020204" pitchFamily="34" charset="0"/>
              </a:rPr>
              <a:t>Quali sono i bisogni primari per vivere?</a:t>
            </a:r>
          </a:p>
          <a:p>
            <a:pPr algn="ctr" eaLnBrk="1" fontAlgn="auto" hangingPunct="1">
              <a:lnSpc>
                <a:spcPct val="170000"/>
              </a:lnSpc>
              <a:spcAft>
                <a:spcPts val="0"/>
              </a:spcAft>
              <a:buFontTx/>
              <a:buNone/>
              <a:defRPr/>
            </a:pPr>
            <a:r>
              <a:rPr lang="it-IT" altLang="it-IT" sz="2900" b="1" dirty="0">
                <a:latin typeface="Arial" panose="020B0604020202020204" pitchFamily="34" charset="0"/>
                <a:cs typeface="Arial" panose="020B0604020202020204" pitchFamily="34" charset="0"/>
              </a:rPr>
              <a:t>Quali sono i bisogni secondari?</a:t>
            </a:r>
          </a:p>
          <a:p>
            <a:pPr algn="ctr" eaLnBrk="1" fontAlgn="auto" hangingPunct="1">
              <a:lnSpc>
                <a:spcPct val="170000"/>
              </a:lnSpc>
              <a:spcAft>
                <a:spcPts val="0"/>
              </a:spcAft>
              <a:buFontTx/>
              <a:buNone/>
              <a:defRPr/>
            </a:pPr>
            <a:r>
              <a:rPr lang="it-IT" altLang="it-IT" sz="2900" b="1" dirty="0">
                <a:latin typeface="Arial" panose="020B0604020202020204" pitchFamily="34" charset="0"/>
                <a:cs typeface="Arial" panose="020B0604020202020204" pitchFamily="34" charset="0"/>
              </a:rPr>
              <a:t>Quali sono i falsi bisogni?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8">
                                            <p:txEl>
                                              <p:pRg st="4" end="4"/>
                                            </p:txEl>
                                          </p:spTgt>
                                        </p:tgtEl>
                                        <p:attrNameLst>
                                          <p:attrName>style.visibility</p:attrName>
                                        </p:attrNameLst>
                                      </p:cBhvr>
                                      <p:to>
                                        <p:strVal val="visible"/>
                                      </p:to>
                                    </p:set>
                                    <p:animEffect transition="in" filter="fade">
                                      <p:cBhvr>
                                        <p:cTn id="7" dur="1000"/>
                                        <p:tgtEl>
                                          <p:spTgt spid="29698">
                                            <p:txEl>
                                              <p:pRg st="4" end="4"/>
                                            </p:txEl>
                                          </p:spTgt>
                                        </p:tgtEl>
                                      </p:cBhvr>
                                    </p:animEffect>
                                    <p:anim calcmode="lin" valueType="num">
                                      <p:cBhvr>
                                        <p:cTn id="8" dur="10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698">
                                            <p:txEl>
                                              <p:pRg st="5" end="5"/>
                                            </p:txEl>
                                          </p:spTgt>
                                        </p:tgtEl>
                                        <p:attrNameLst>
                                          <p:attrName>style.visibility</p:attrName>
                                        </p:attrNameLst>
                                      </p:cBhvr>
                                      <p:to>
                                        <p:strVal val="visible"/>
                                      </p:to>
                                    </p:set>
                                    <p:animEffect transition="in" filter="fade">
                                      <p:cBhvr>
                                        <p:cTn id="12" dur="1000"/>
                                        <p:tgtEl>
                                          <p:spTgt spid="29698">
                                            <p:txEl>
                                              <p:pRg st="5" end="5"/>
                                            </p:txEl>
                                          </p:spTgt>
                                        </p:tgtEl>
                                      </p:cBhvr>
                                    </p:animEffect>
                                    <p:anim calcmode="lin" valueType="num">
                                      <p:cBhvr>
                                        <p:cTn id="13" dur="10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9698">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698">
                                            <p:txEl>
                                              <p:pRg st="6" end="6"/>
                                            </p:txEl>
                                          </p:spTgt>
                                        </p:tgtEl>
                                        <p:attrNameLst>
                                          <p:attrName>style.visibility</p:attrName>
                                        </p:attrNameLst>
                                      </p:cBhvr>
                                      <p:to>
                                        <p:strVal val="visible"/>
                                      </p:to>
                                    </p:set>
                                    <p:animEffect transition="in" filter="fade">
                                      <p:cBhvr>
                                        <p:cTn id="17" dur="1000"/>
                                        <p:tgtEl>
                                          <p:spTgt spid="29698">
                                            <p:txEl>
                                              <p:pRg st="6" end="6"/>
                                            </p:txEl>
                                          </p:spTgt>
                                        </p:tgtEl>
                                      </p:cBhvr>
                                    </p:animEffect>
                                    <p:anim calcmode="lin" valueType="num">
                                      <p:cBhvr>
                                        <p:cTn id="18" dur="1000" fill="hold"/>
                                        <p:tgtEl>
                                          <p:spTgt spid="2969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9698">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698">
                                            <p:txEl>
                                              <p:pRg st="7" end="7"/>
                                            </p:txEl>
                                          </p:spTgt>
                                        </p:tgtEl>
                                        <p:attrNameLst>
                                          <p:attrName>style.visibility</p:attrName>
                                        </p:attrNameLst>
                                      </p:cBhvr>
                                      <p:to>
                                        <p:strVal val="visible"/>
                                      </p:to>
                                    </p:set>
                                    <p:animEffect transition="in" filter="fade">
                                      <p:cBhvr>
                                        <p:cTn id="22" dur="1000"/>
                                        <p:tgtEl>
                                          <p:spTgt spid="29698">
                                            <p:txEl>
                                              <p:pRg st="7" end="7"/>
                                            </p:txEl>
                                          </p:spTgt>
                                        </p:tgtEl>
                                      </p:cBhvr>
                                    </p:animEffect>
                                    <p:anim calcmode="lin" valueType="num">
                                      <p:cBhvr>
                                        <p:cTn id="23" dur="1000" fill="hold"/>
                                        <p:tgtEl>
                                          <p:spTgt spid="29698">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969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698">
                                            <p:txEl>
                                              <p:pRg st="9" end="9"/>
                                            </p:txEl>
                                          </p:spTgt>
                                        </p:tgtEl>
                                        <p:attrNameLst>
                                          <p:attrName>style.visibility</p:attrName>
                                        </p:attrNameLst>
                                      </p:cBhvr>
                                      <p:to>
                                        <p:strVal val="visible"/>
                                      </p:to>
                                    </p:set>
                                    <p:animEffect transition="in" filter="wipe(left)">
                                      <p:cBhvr>
                                        <p:cTn id="29" dur="1250"/>
                                        <p:tgtEl>
                                          <p:spTgt spid="29698">
                                            <p:txEl>
                                              <p:pRg st="9" end="9"/>
                                            </p:txEl>
                                          </p:spTgt>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29698">
                                            <p:txEl>
                                              <p:pRg st="10" end="10"/>
                                            </p:txEl>
                                          </p:spTgt>
                                        </p:tgtEl>
                                        <p:attrNameLst>
                                          <p:attrName>style.visibility</p:attrName>
                                        </p:attrNameLst>
                                      </p:cBhvr>
                                      <p:to>
                                        <p:strVal val="visible"/>
                                      </p:to>
                                    </p:set>
                                    <p:animEffect transition="in" filter="wipe(left)">
                                      <p:cBhvr>
                                        <p:cTn id="33" dur="1250"/>
                                        <p:tgtEl>
                                          <p:spTgt spid="29698">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9698">
                                            <p:txEl>
                                              <p:pRg st="11" end="11"/>
                                            </p:txEl>
                                          </p:spTgt>
                                        </p:tgtEl>
                                        <p:attrNameLst>
                                          <p:attrName>style.visibility</p:attrName>
                                        </p:attrNameLst>
                                      </p:cBhvr>
                                      <p:to>
                                        <p:strVal val="visible"/>
                                      </p:to>
                                    </p:set>
                                    <p:animEffect transition="in" filter="fade">
                                      <p:cBhvr>
                                        <p:cTn id="38" dur="1000"/>
                                        <p:tgtEl>
                                          <p:spTgt spid="29698">
                                            <p:txEl>
                                              <p:pRg st="11" end="11"/>
                                            </p:txEl>
                                          </p:spTgt>
                                        </p:tgtEl>
                                      </p:cBhvr>
                                    </p:animEffect>
                                    <p:anim calcmode="lin" valueType="num">
                                      <p:cBhvr>
                                        <p:cTn id="39" dur="1000" fill="hold"/>
                                        <p:tgtEl>
                                          <p:spTgt spid="29698">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29698">
                                            <p:txEl>
                                              <p:pRg st="11" end="11"/>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9698">
                                            <p:txEl>
                                              <p:pRg st="12" end="12"/>
                                            </p:txEl>
                                          </p:spTgt>
                                        </p:tgtEl>
                                        <p:attrNameLst>
                                          <p:attrName>style.visibility</p:attrName>
                                        </p:attrNameLst>
                                      </p:cBhvr>
                                      <p:to>
                                        <p:strVal val="visible"/>
                                      </p:to>
                                    </p:set>
                                    <p:animEffect transition="in" filter="fade">
                                      <p:cBhvr>
                                        <p:cTn id="43" dur="1000"/>
                                        <p:tgtEl>
                                          <p:spTgt spid="29698">
                                            <p:txEl>
                                              <p:pRg st="12" end="12"/>
                                            </p:txEl>
                                          </p:spTgt>
                                        </p:tgtEl>
                                      </p:cBhvr>
                                    </p:animEffect>
                                    <p:anim calcmode="lin" valueType="num">
                                      <p:cBhvr>
                                        <p:cTn id="44" dur="1000" fill="hold"/>
                                        <p:tgtEl>
                                          <p:spTgt spid="29698">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2969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839590" y="404813"/>
            <a:ext cx="10512821" cy="6048375"/>
          </a:xfrm>
          <a:solidFill>
            <a:schemeClr val="accent4">
              <a:lumMod val="20000"/>
              <a:lumOff val="80000"/>
            </a:schemeClr>
          </a:solidFill>
          <a:ln>
            <a:solidFill>
              <a:schemeClr val="tx1"/>
            </a:solidFill>
          </a:ln>
        </p:spPr>
        <p:txBody>
          <a:bodyPr rtlCol="0">
            <a:normAutofit fontScale="70000" lnSpcReduction="20000"/>
          </a:bodyPr>
          <a:lstStyle/>
          <a:p>
            <a:pPr algn="ctr" eaLnBrk="1" fontAlgn="auto" hangingPunct="1">
              <a:lnSpc>
                <a:spcPct val="160000"/>
              </a:lnSpc>
              <a:spcAft>
                <a:spcPts val="0"/>
              </a:spcAft>
              <a:buFontTx/>
              <a:buNone/>
              <a:defRPr/>
            </a:pPr>
            <a:r>
              <a:rPr lang="it-IT" altLang="it-IT" sz="3600" b="1" dirty="0">
                <a:latin typeface="Arial" panose="020B0604020202020204" pitchFamily="34" charset="0"/>
                <a:cs typeface="Arial" panose="020B0604020202020204" pitchFamily="34" charset="0"/>
              </a:rPr>
              <a:t>Quando nasce il sentimento di colpa?</a:t>
            </a:r>
          </a:p>
          <a:p>
            <a:pP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es. un sasso giallo gettato nelle immondizie non si hanno sentimenti di colpa. </a:t>
            </a:r>
          </a:p>
          <a:p>
            <a:pP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Se ci viene detto che era una pepita d’oro che ci sarebbe regalata, e non possiamo più recuperarla, ci vengono i sensi di colpa.</a:t>
            </a:r>
          </a:p>
          <a:p>
            <a:pPr algn="ctr" eaLnBrk="1" fontAlgn="auto" hangingPunct="1">
              <a:lnSpc>
                <a:spcPct val="160000"/>
              </a:lnSpc>
              <a:spcAft>
                <a:spcPts val="0"/>
              </a:spcAft>
              <a:buFontTx/>
              <a:buNone/>
              <a:defRPr/>
            </a:pPr>
            <a:r>
              <a:rPr lang="it-IT" altLang="it-IT" sz="3800" dirty="0">
                <a:latin typeface="Arial" panose="020B0604020202020204" pitchFamily="34" charset="0"/>
                <a:cs typeface="Arial" panose="020B0604020202020204" pitchFamily="34" charset="0"/>
              </a:rPr>
              <a:t>Il senso di colpa nasce quando distruggiamo, </a:t>
            </a:r>
          </a:p>
          <a:p>
            <a:pPr algn="ctr" eaLnBrk="1" fontAlgn="auto" hangingPunct="1">
              <a:lnSpc>
                <a:spcPct val="160000"/>
              </a:lnSpc>
              <a:spcAft>
                <a:spcPts val="0"/>
              </a:spcAft>
              <a:buFontTx/>
              <a:buNone/>
              <a:defRPr/>
            </a:pPr>
            <a:r>
              <a:rPr lang="it-IT" altLang="it-IT" sz="3800" dirty="0">
                <a:latin typeface="Arial" panose="020B0604020202020204" pitchFamily="34" charset="0"/>
                <a:cs typeface="Arial" panose="020B0604020202020204" pitchFamily="34" charset="0"/>
              </a:rPr>
              <a:t>o non rispettiamo, </a:t>
            </a:r>
          </a:p>
          <a:p>
            <a:pPr algn="ctr" eaLnBrk="1" fontAlgn="auto" hangingPunct="1">
              <a:lnSpc>
                <a:spcPct val="160000"/>
              </a:lnSpc>
              <a:spcAft>
                <a:spcPts val="0"/>
              </a:spcAft>
              <a:buFontTx/>
              <a:buNone/>
              <a:defRPr/>
            </a:pPr>
            <a:r>
              <a:rPr lang="it-IT" altLang="it-IT" sz="3800" dirty="0">
                <a:latin typeface="Arial" panose="020B0604020202020204" pitchFamily="34" charset="0"/>
                <a:cs typeface="Arial" panose="020B0604020202020204" pitchFamily="34" charset="0"/>
              </a:rPr>
              <a:t>quello che consideriamo importante, quello che amiamo.</a:t>
            </a:r>
          </a:p>
          <a:p>
            <a:pPr eaLnBrk="1" fontAlgn="auto" hangingPunct="1">
              <a:lnSpc>
                <a:spcPct val="160000"/>
              </a:lnSpc>
              <a:spcAft>
                <a:spcPts val="0"/>
              </a:spcAft>
              <a:buFontTx/>
              <a:buNone/>
              <a:defRPr/>
            </a:pPr>
            <a:endParaRPr lang="it-IT" altLang="it-IT" sz="1000" dirty="0">
              <a:latin typeface="Arial" panose="020B0604020202020204" pitchFamily="34" charset="0"/>
              <a:cs typeface="Arial" panose="020B0604020202020204" pitchFamily="34" charset="0"/>
            </a:endParaRPr>
          </a:p>
          <a:p>
            <a:pPr algn="ctr" eaLnBrk="1" fontAlgn="auto" hangingPunct="1">
              <a:lnSpc>
                <a:spcPct val="160000"/>
              </a:lnSpc>
              <a:spcAft>
                <a:spcPts val="0"/>
              </a:spcAft>
              <a:buFontTx/>
              <a:buNone/>
              <a:defRPr/>
            </a:pPr>
            <a:r>
              <a:rPr lang="it-IT" altLang="it-IT" sz="3800" b="1" dirty="0">
                <a:latin typeface="Arial" panose="020B0604020202020204" pitchFamily="34" charset="0"/>
                <a:cs typeface="Arial" panose="020B0604020202020204" pitchFamily="34" charset="0"/>
              </a:rPr>
              <a:t>NON si avranno mai sentimenti di colpa </a:t>
            </a:r>
          </a:p>
          <a:p>
            <a:pPr algn="ctr" eaLnBrk="1" fontAlgn="auto" hangingPunct="1">
              <a:lnSpc>
                <a:spcPct val="160000"/>
              </a:lnSpc>
              <a:spcAft>
                <a:spcPts val="0"/>
              </a:spcAft>
              <a:buFontTx/>
              <a:buNone/>
              <a:defRPr/>
            </a:pPr>
            <a:r>
              <a:rPr lang="it-IT" altLang="it-IT" sz="3800" b="1" dirty="0">
                <a:latin typeface="Arial" panose="020B0604020202020204" pitchFamily="34" charset="0"/>
                <a:cs typeface="Arial" panose="020B0604020202020204" pitchFamily="34" charset="0"/>
              </a:rPr>
              <a:t>su quello che NON consideriamo importante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fade">
                                      <p:cBhvr>
                                        <p:cTn id="7" dur="1000"/>
                                        <p:tgtEl>
                                          <p:spTgt spid="31746">
                                            <p:txEl>
                                              <p:pRg st="1" end="1"/>
                                            </p:txEl>
                                          </p:spTgt>
                                        </p:tgtEl>
                                      </p:cBhvr>
                                    </p:animEffect>
                                    <p:anim calcmode="lin" valueType="num">
                                      <p:cBhvr>
                                        <p:cTn id="8" dur="10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17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6">
                                            <p:txEl>
                                              <p:pRg st="2" end="2"/>
                                            </p:txEl>
                                          </p:spTgt>
                                        </p:tgtEl>
                                        <p:attrNameLst>
                                          <p:attrName>style.visibility</p:attrName>
                                        </p:attrNameLst>
                                      </p:cBhvr>
                                      <p:to>
                                        <p:strVal val="visible"/>
                                      </p:to>
                                    </p:set>
                                    <p:animEffect transition="in" filter="fade">
                                      <p:cBhvr>
                                        <p:cTn id="14" dur="1000"/>
                                        <p:tgtEl>
                                          <p:spTgt spid="31746">
                                            <p:txEl>
                                              <p:pRg st="2" end="2"/>
                                            </p:txEl>
                                          </p:spTgt>
                                        </p:tgtEl>
                                      </p:cBhvr>
                                    </p:animEffect>
                                    <p:anim calcmode="lin" valueType="num">
                                      <p:cBhvr>
                                        <p:cTn id="15" dur="10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17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1746">
                                            <p:txEl>
                                              <p:pRg st="3" end="3"/>
                                            </p:txEl>
                                          </p:spTgt>
                                        </p:tgtEl>
                                        <p:attrNameLst>
                                          <p:attrName>style.visibility</p:attrName>
                                        </p:attrNameLst>
                                      </p:cBhvr>
                                      <p:to>
                                        <p:strVal val="visible"/>
                                      </p:to>
                                    </p:set>
                                    <p:animEffect transition="in" filter="fade">
                                      <p:cBhvr>
                                        <p:cTn id="21" dur="1000"/>
                                        <p:tgtEl>
                                          <p:spTgt spid="31746">
                                            <p:txEl>
                                              <p:pRg st="3" end="3"/>
                                            </p:txEl>
                                          </p:spTgt>
                                        </p:tgtEl>
                                      </p:cBhvr>
                                    </p:animEffect>
                                    <p:anim calcmode="lin" valueType="num">
                                      <p:cBhvr>
                                        <p:cTn id="22" dur="10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174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1746">
                                            <p:txEl>
                                              <p:pRg st="4" end="4"/>
                                            </p:txEl>
                                          </p:spTgt>
                                        </p:tgtEl>
                                        <p:attrNameLst>
                                          <p:attrName>style.visibility</p:attrName>
                                        </p:attrNameLst>
                                      </p:cBhvr>
                                      <p:to>
                                        <p:strVal val="visible"/>
                                      </p:to>
                                    </p:set>
                                    <p:animEffect transition="in" filter="fade">
                                      <p:cBhvr>
                                        <p:cTn id="26" dur="1000"/>
                                        <p:tgtEl>
                                          <p:spTgt spid="31746">
                                            <p:txEl>
                                              <p:pRg st="4" end="4"/>
                                            </p:txEl>
                                          </p:spTgt>
                                        </p:tgtEl>
                                      </p:cBhvr>
                                    </p:animEffect>
                                    <p:anim calcmode="lin" valueType="num">
                                      <p:cBhvr>
                                        <p:cTn id="27" dur="10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174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1746">
                                            <p:txEl>
                                              <p:pRg st="5" end="5"/>
                                            </p:txEl>
                                          </p:spTgt>
                                        </p:tgtEl>
                                        <p:attrNameLst>
                                          <p:attrName>style.visibility</p:attrName>
                                        </p:attrNameLst>
                                      </p:cBhvr>
                                      <p:to>
                                        <p:strVal val="visible"/>
                                      </p:to>
                                    </p:set>
                                    <p:animEffect transition="in" filter="fade">
                                      <p:cBhvr>
                                        <p:cTn id="31" dur="1000"/>
                                        <p:tgtEl>
                                          <p:spTgt spid="31746">
                                            <p:txEl>
                                              <p:pRg st="5" end="5"/>
                                            </p:txEl>
                                          </p:spTgt>
                                        </p:tgtEl>
                                      </p:cBhvr>
                                    </p:animEffect>
                                    <p:anim calcmode="lin" valueType="num">
                                      <p:cBhvr>
                                        <p:cTn id="32" dur="1000" fill="hold"/>
                                        <p:tgtEl>
                                          <p:spTgt spid="3174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17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31746">
                                            <p:txEl>
                                              <p:pRg st="7" end="7"/>
                                            </p:txEl>
                                          </p:spTgt>
                                        </p:tgtEl>
                                        <p:attrNameLst>
                                          <p:attrName>style.visibility</p:attrName>
                                        </p:attrNameLst>
                                      </p:cBhvr>
                                      <p:to>
                                        <p:strVal val="visible"/>
                                      </p:to>
                                    </p:set>
                                    <p:anim calcmode="lin" valueType="num">
                                      <p:cBhvr>
                                        <p:cTn id="38" dur="2250" fill="hold"/>
                                        <p:tgtEl>
                                          <p:spTgt spid="31746">
                                            <p:txEl>
                                              <p:pRg st="7" end="7"/>
                                            </p:txEl>
                                          </p:spTgt>
                                        </p:tgtEl>
                                        <p:attrNameLst>
                                          <p:attrName>ppt_w</p:attrName>
                                        </p:attrNameLst>
                                      </p:cBhvr>
                                      <p:tavLst>
                                        <p:tav tm="0">
                                          <p:val>
                                            <p:fltVal val="0"/>
                                          </p:val>
                                        </p:tav>
                                        <p:tav tm="100000">
                                          <p:val>
                                            <p:strVal val="#ppt_w"/>
                                          </p:val>
                                        </p:tav>
                                      </p:tavLst>
                                    </p:anim>
                                    <p:anim calcmode="lin" valueType="num">
                                      <p:cBhvr>
                                        <p:cTn id="39" dur="2250" fill="hold"/>
                                        <p:tgtEl>
                                          <p:spTgt spid="31746">
                                            <p:txEl>
                                              <p:pRg st="7" end="7"/>
                                            </p:txEl>
                                          </p:spTgt>
                                        </p:tgtEl>
                                        <p:attrNameLst>
                                          <p:attrName>ppt_h</p:attrName>
                                        </p:attrNameLst>
                                      </p:cBhvr>
                                      <p:tavLst>
                                        <p:tav tm="0">
                                          <p:val>
                                            <p:fltVal val="0"/>
                                          </p:val>
                                        </p:tav>
                                        <p:tav tm="100000">
                                          <p:val>
                                            <p:strVal val="#ppt_h"/>
                                          </p:val>
                                        </p:tav>
                                      </p:tavLst>
                                    </p:anim>
                                    <p:animEffect transition="in" filter="fade">
                                      <p:cBhvr>
                                        <p:cTn id="40" dur="2250"/>
                                        <p:tgtEl>
                                          <p:spTgt spid="31746">
                                            <p:txEl>
                                              <p:pRg st="7" end="7"/>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1746">
                                            <p:txEl>
                                              <p:pRg st="8" end="8"/>
                                            </p:txEl>
                                          </p:spTgt>
                                        </p:tgtEl>
                                        <p:attrNameLst>
                                          <p:attrName>style.visibility</p:attrName>
                                        </p:attrNameLst>
                                      </p:cBhvr>
                                      <p:to>
                                        <p:strVal val="visible"/>
                                      </p:to>
                                    </p:set>
                                    <p:anim calcmode="lin" valueType="num">
                                      <p:cBhvr>
                                        <p:cTn id="43" dur="2250" fill="hold"/>
                                        <p:tgtEl>
                                          <p:spTgt spid="31746">
                                            <p:txEl>
                                              <p:pRg st="8" end="8"/>
                                            </p:txEl>
                                          </p:spTgt>
                                        </p:tgtEl>
                                        <p:attrNameLst>
                                          <p:attrName>ppt_w</p:attrName>
                                        </p:attrNameLst>
                                      </p:cBhvr>
                                      <p:tavLst>
                                        <p:tav tm="0">
                                          <p:val>
                                            <p:fltVal val="0"/>
                                          </p:val>
                                        </p:tav>
                                        <p:tav tm="100000">
                                          <p:val>
                                            <p:strVal val="#ppt_w"/>
                                          </p:val>
                                        </p:tav>
                                      </p:tavLst>
                                    </p:anim>
                                    <p:anim calcmode="lin" valueType="num">
                                      <p:cBhvr>
                                        <p:cTn id="44" dur="2250" fill="hold"/>
                                        <p:tgtEl>
                                          <p:spTgt spid="31746">
                                            <p:txEl>
                                              <p:pRg st="8" end="8"/>
                                            </p:txEl>
                                          </p:spTgt>
                                        </p:tgtEl>
                                        <p:attrNameLst>
                                          <p:attrName>ppt_h</p:attrName>
                                        </p:attrNameLst>
                                      </p:cBhvr>
                                      <p:tavLst>
                                        <p:tav tm="0">
                                          <p:val>
                                            <p:fltVal val="0"/>
                                          </p:val>
                                        </p:tav>
                                        <p:tav tm="100000">
                                          <p:val>
                                            <p:strVal val="#ppt_h"/>
                                          </p:val>
                                        </p:tav>
                                      </p:tavLst>
                                    </p:anim>
                                    <p:animEffect transition="in" filter="fade">
                                      <p:cBhvr>
                                        <p:cTn id="45" dur="2250"/>
                                        <p:tgtEl>
                                          <p:spTgt spid="317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2770" name="Rectangle 2" descr="Papiro"/>
          <p:cNvSpPr>
            <a:spLocks noGrp="1" noChangeArrowheads="1"/>
          </p:cNvSpPr>
          <p:nvPr>
            <p:ph idx="1"/>
          </p:nvPr>
        </p:nvSpPr>
        <p:spPr>
          <a:xfrm>
            <a:off x="537883" y="0"/>
            <a:ext cx="11116235" cy="6858000"/>
          </a:xfrm>
          <a:solidFill>
            <a:schemeClr val="accent4">
              <a:lumMod val="20000"/>
              <a:lumOff val="80000"/>
            </a:schemeClr>
          </a:solidFill>
          <a:ln>
            <a:noFill/>
          </a:ln>
        </p:spPr>
        <p:txBody>
          <a:bodyPr rtlCol="0">
            <a:normAutofit fontScale="77500" lnSpcReduction="20000"/>
          </a:bodyPr>
          <a:lstStyle/>
          <a:p>
            <a:pPr algn="ctr" eaLnBrk="1" fontAlgn="auto" hangingPunct="1">
              <a:lnSpc>
                <a:spcPct val="160000"/>
              </a:lnSpc>
              <a:spcAft>
                <a:spcPts val="0"/>
              </a:spcAft>
              <a:buFontTx/>
              <a:buNone/>
              <a:defRPr/>
            </a:pPr>
            <a:endParaRPr lang="it-IT" altLang="it-IT" sz="1400" b="1" dirty="0">
              <a:latin typeface="Arial" panose="020B0604020202020204" pitchFamily="34" charset="0"/>
              <a:cs typeface="Arial" panose="020B0604020202020204" pitchFamily="34" charset="0"/>
            </a:endParaRPr>
          </a:p>
          <a:p>
            <a:pPr algn="ctr" eaLnBrk="1" fontAlgn="auto" hangingPunct="1">
              <a:lnSpc>
                <a:spcPct val="160000"/>
              </a:lnSpc>
              <a:spcAft>
                <a:spcPts val="0"/>
              </a:spcAft>
              <a:buFontTx/>
              <a:buNone/>
              <a:defRPr/>
            </a:pPr>
            <a:r>
              <a:rPr lang="it-IT" altLang="it-IT" sz="2600" b="1" dirty="0">
                <a:latin typeface="Arial" panose="020B0604020202020204" pitchFamily="34" charset="0"/>
                <a:cs typeface="Arial" panose="020B0604020202020204" pitchFamily="34" charset="0"/>
              </a:rPr>
              <a:t>ATTENZIONE: il sentimento di colpa nasce</a:t>
            </a:r>
            <a:r>
              <a:rPr lang="it-IT" altLang="it-IT" sz="2600" dirty="0">
                <a:latin typeface="Arial" panose="020B0604020202020204" pitchFamily="34" charset="0"/>
                <a:cs typeface="Arial" panose="020B0604020202020204" pitchFamily="34" charset="0"/>
              </a:rPr>
              <a:t> </a:t>
            </a:r>
          </a:p>
          <a:p>
            <a:pPr algn="ctr" eaLnBrk="1" fontAlgn="auto" hangingPunct="1">
              <a:lnSpc>
                <a:spcPct val="160000"/>
              </a:lnSpc>
              <a:spcAft>
                <a:spcPts val="1200"/>
              </a:spcAft>
              <a:buFontTx/>
              <a:buNone/>
              <a:defRPr/>
            </a:pPr>
            <a:r>
              <a:rPr lang="it-IT" altLang="it-IT" sz="2600" dirty="0">
                <a:latin typeface="Arial" panose="020B0604020202020204" pitchFamily="34" charset="0"/>
                <a:cs typeface="Arial" panose="020B0604020202020204" pitchFamily="34" charset="0"/>
              </a:rPr>
              <a:t>solo quando sentiamo importante quello che sta </a:t>
            </a:r>
            <a:r>
              <a:rPr lang="it-IT" altLang="it-IT" sz="2600" b="1" dirty="0">
                <a:latin typeface="Arial" panose="020B0604020202020204" pitchFamily="34" charset="0"/>
                <a:cs typeface="Arial" panose="020B0604020202020204" pitchFamily="34" charset="0"/>
              </a:rPr>
              <a:t>davanti</a:t>
            </a:r>
            <a:r>
              <a:rPr lang="it-IT" altLang="it-IT" sz="2600" dirty="0">
                <a:latin typeface="Arial" panose="020B0604020202020204" pitchFamily="34" charset="0"/>
                <a:cs typeface="Arial" panose="020B0604020202020204" pitchFamily="34" charset="0"/>
              </a:rPr>
              <a:t> o </a:t>
            </a:r>
            <a:r>
              <a:rPr lang="it-IT" altLang="it-IT" sz="2600" b="1" dirty="0">
                <a:latin typeface="Arial" panose="020B0604020202020204" pitchFamily="34" charset="0"/>
                <a:cs typeface="Arial" panose="020B0604020202020204" pitchFamily="34" charset="0"/>
              </a:rPr>
              <a:t>di fronte</a:t>
            </a:r>
            <a:r>
              <a:rPr lang="it-IT" altLang="it-IT" sz="2600" dirty="0">
                <a:latin typeface="Arial" panose="020B0604020202020204" pitchFamily="34" charset="0"/>
                <a:cs typeface="Arial" panose="020B0604020202020204" pitchFamily="34" charset="0"/>
              </a:rPr>
              <a:t> a noi (esternamente).</a:t>
            </a:r>
          </a:p>
          <a:p>
            <a:pPr algn="ct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Non si avranno mai sensi di colpa </a:t>
            </a:r>
          </a:p>
          <a:p>
            <a:pPr algn="ct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se poniamo </a:t>
            </a:r>
            <a:r>
              <a:rPr lang="it-IT" altLang="it-IT" b="1" dirty="0">
                <a:latin typeface="Arial" panose="020B0604020202020204" pitchFamily="34" charset="0"/>
                <a:cs typeface="Arial" panose="020B0604020202020204" pitchFamily="34" charset="0"/>
              </a:rPr>
              <a:t>solo</a:t>
            </a:r>
            <a:r>
              <a:rPr lang="it-IT" altLang="it-IT" dirty="0">
                <a:latin typeface="Arial" panose="020B0604020202020204" pitchFamily="34" charset="0"/>
                <a:cs typeface="Arial" panose="020B0604020202020204" pitchFamily="34" charset="0"/>
              </a:rPr>
              <a:t>  </a:t>
            </a:r>
            <a:r>
              <a:rPr lang="it-IT" altLang="it-IT" b="1" u="sng" dirty="0">
                <a:latin typeface="Arial" panose="020B0604020202020204" pitchFamily="34" charset="0"/>
                <a:cs typeface="Arial" panose="020B0604020202020204" pitchFamily="34" charset="0"/>
              </a:rPr>
              <a:t>NOI </a:t>
            </a:r>
            <a:r>
              <a:rPr lang="it-IT" altLang="it-IT" u="sng" dirty="0">
                <a:latin typeface="Arial" panose="020B0604020202020204" pitchFamily="34" charset="0"/>
                <a:cs typeface="Arial" panose="020B0604020202020204" pitchFamily="34" charset="0"/>
              </a:rPr>
              <a:t>stessi</a:t>
            </a:r>
            <a:r>
              <a:rPr lang="it-IT" altLang="it-IT" dirty="0">
                <a:latin typeface="Arial" panose="020B0604020202020204" pitchFamily="34" charset="0"/>
                <a:cs typeface="Arial" panose="020B0604020202020204" pitchFamily="34" charset="0"/>
              </a:rPr>
              <a:t>  come importanti </a:t>
            </a:r>
          </a:p>
          <a:p>
            <a:pPr algn="ctr" eaLnBrk="1" fontAlgn="auto" hangingPunct="1">
              <a:lnSpc>
                <a:spcPct val="160000"/>
              </a:lnSpc>
              <a:spcAft>
                <a:spcPts val="0"/>
              </a:spcAft>
              <a:buFontTx/>
              <a:buNone/>
              <a:defRPr/>
            </a:pPr>
            <a:r>
              <a:rPr lang="it-IT" altLang="it-IT" dirty="0">
                <a:latin typeface="Arial" panose="020B0604020202020204" pitchFamily="34" charset="0"/>
                <a:cs typeface="Arial" panose="020B0604020202020204" pitchFamily="34" charset="0"/>
              </a:rPr>
              <a:t>come se gli altri non esistessero.</a:t>
            </a:r>
          </a:p>
          <a:p>
            <a:pPr algn="ctr" eaLnBrk="1" fontAlgn="auto" hangingPunct="1">
              <a:spcAft>
                <a:spcPts val="0"/>
              </a:spcAft>
              <a:buFontTx/>
              <a:buNone/>
              <a:defRPr/>
            </a:pPr>
            <a:endParaRPr lang="it-IT" altLang="it-IT" sz="2400"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sz="2300" dirty="0">
                <a:latin typeface="Arial" panose="020B0604020202020204" pitchFamily="34" charset="0"/>
                <a:cs typeface="Arial" panose="020B0604020202020204" pitchFamily="34" charset="0"/>
              </a:rPr>
              <a:t>Una persona che NON ha mai un minimo sentimento di colpa </a:t>
            </a:r>
          </a:p>
          <a:p>
            <a:pPr algn="ctr" eaLnBrk="1" fontAlgn="auto" hangingPunct="1">
              <a:lnSpc>
                <a:spcPct val="170000"/>
              </a:lnSpc>
              <a:spcAft>
                <a:spcPts val="2400"/>
              </a:spcAft>
              <a:buFontTx/>
              <a:buNone/>
              <a:defRPr/>
            </a:pPr>
            <a:r>
              <a:rPr lang="it-IT" altLang="it-IT" sz="2300" dirty="0">
                <a:latin typeface="Arial" panose="020B0604020202020204" pitchFamily="34" charset="0"/>
                <a:cs typeface="Arial" panose="020B0604020202020204" pitchFamily="34" charset="0"/>
              </a:rPr>
              <a:t>significa che pone solo se stesso come unico essere importante…</a:t>
            </a:r>
            <a:endParaRPr lang="it-IT" altLang="it-IT" sz="2000"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sz="2600" dirty="0">
                <a:latin typeface="Arial" panose="020B0604020202020204" pitchFamily="34" charset="0"/>
                <a:cs typeface="Arial" panose="020B0604020202020204" pitchFamily="34" charset="0"/>
              </a:rPr>
              <a:t>Al contrario, quando c’è un sentimento di colpa,</a:t>
            </a:r>
          </a:p>
          <a:p>
            <a:pPr algn="ctr" eaLnBrk="1" fontAlgn="auto" hangingPunct="1">
              <a:lnSpc>
                <a:spcPct val="170000"/>
              </a:lnSpc>
              <a:spcAft>
                <a:spcPts val="0"/>
              </a:spcAft>
              <a:buFontTx/>
              <a:buNone/>
              <a:defRPr/>
            </a:pPr>
            <a:r>
              <a:rPr lang="it-IT" altLang="it-IT" sz="2600" dirty="0">
                <a:latin typeface="Arial" panose="020B0604020202020204" pitchFamily="34" charset="0"/>
                <a:cs typeface="Arial" panose="020B0604020202020204" pitchFamily="34" charset="0"/>
              </a:rPr>
              <a:t> significa che </a:t>
            </a:r>
            <a:r>
              <a:rPr lang="it-IT" altLang="it-IT" sz="2600" b="1" u="sng" dirty="0">
                <a:latin typeface="Arial" panose="020B0604020202020204" pitchFamily="34" charset="0"/>
                <a:cs typeface="Arial" panose="020B0604020202020204" pitchFamily="34" charset="0"/>
              </a:rPr>
              <a:t>amiamo</a:t>
            </a:r>
            <a:r>
              <a:rPr lang="it-IT" altLang="it-IT" sz="2600" dirty="0">
                <a:latin typeface="Arial" panose="020B0604020202020204" pitchFamily="34" charset="0"/>
                <a:cs typeface="Arial" panose="020B0604020202020204" pitchFamily="34" charset="0"/>
              </a:rPr>
              <a:t> e sentiamo importante qualche persona o qualcosa </a:t>
            </a:r>
          </a:p>
          <a:p>
            <a:pPr algn="ctr" eaLnBrk="1" fontAlgn="auto" hangingPunct="1">
              <a:lnSpc>
                <a:spcPct val="170000"/>
              </a:lnSpc>
              <a:spcAft>
                <a:spcPts val="0"/>
              </a:spcAft>
              <a:buFontTx/>
              <a:buNone/>
              <a:defRPr/>
            </a:pPr>
            <a:r>
              <a:rPr lang="it-IT" altLang="it-IT" sz="2600" dirty="0">
                <a:latin typeface="Arial" panose="020B0604020202020204" pitchFamily="34" charset="0"/>
                <a:cs typeface="Arial" panose="020B0604020202020204" pitchFamily="34" charset="0"/>
              </a:rPr>
              <a:t>che sta al di fuori, davanti, esternamente a noi («il prossimo»).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fade">
                                      <p:cBhvr>
                                        <p:cTn id="7" dur="1000"/>
                                        <p:tgtEl>
                                          <p:spTgt spid="32770">
                                            <p:txEl>
                                              <p:pRg st="1" end="1"/>
                                            </p:txEl>
                                          </p:spTgt>
                                        </p:tgtEl>
                                      </p:cBhvr>
                                    </p:animEffect>
                                    <p:anim calcmode="lin" valueType="num">
                                      <p:cBhvr>
                                        <p:cTn id="8"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fade">
                                      <p:cBhvr>
                                        <p:cTn id="12" dur="1000"/>
                                        <p:tgtEl>
                                          <p:spTgt spid="32770">
                                            <p:txEl>
                                              <p:pRg st="2" end="2"/>
                                            </p:txEl>
                                          </p:spTgt>
                                        </p:tgtEl>
                                      </p:cBhvr>
                                    </p:animEffect>
                                    <p:anim calcmode="lin" valueType="num">
                                      <p:cBhvr>
                                        <p:cTn id="13"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animEffect transition="in" filter="fade">
                                      <p:cBhvr>
                                        <p:cTn id="19" dur="1000"/>
                                        <p:tgtEl>
                                          <p:spTgt spid="32770">
                                            <p:txEl>
                                              <p:pRg st="3" end="3"/>
                                            </p:txEl>
                                          </p:spTgt>
                                        </p:tgtEl>
                                      </p:cBhvr>
                                    </p:animEffect>
                                    <p:anim calcmode="lin" valueType="num">
                                      <p:cBhvr>
                                        <p:cTn id="20"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277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2770">
                                            <p:txEl>
                                              <p:pRg st="4" end="4"/>
                                            </p:txEl>
                                          </p:spTgt>
                                        </p:tgtEl>
                                        <p:attrNameLst>
                                          <p:attrName>style.visibility</p:attrName>
                                        </p:attrNameLst>
                                      </p:cBhvr>
                                      <p:to>
                                        <p:strVal val="visible"/>
                                      </p:to>
                                    </p:set>
                                    <p:animEffect transition="in" filter="fade">
                                      <p:cBhvr>
                                        <p:cTn id="24" dur="1000"/>
                                        <p:tgtEl>
                                          <p:spTgt spid="32770">
                                            <p:txEl>
                                              <p:pRg st="4" end="4"/>
                                            </p:txEl>
                                          </p:spTgt>
                                        </p:tgtEl>
                                      </p:cBhvr>
                                    </p:animEffect>
                                    <p:anim calcmode="lin" valueType="num">
                                      <p:cBhvr>
                                        <p:cTn id="25" dur="10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277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770">
                                            <p:txEl>
                                              <p:pRg st="5" end="5"/>
                                            </p:txEl>
                                          </p:spTgt>
                                        </p:tgtEl>
                                        <p:attrNameLst>
                                          <p:attrName>style.visibility</p:attrName>
                                        </p:attrNameLst>
                                      </p:cBhvr>
                                      <p:to>
                                        <p:strVal val="visible"/>
                                      </p:to>
                                    </p:set>
                                    <p:animEffect transition="in" filter="fade">
                                      <p:cBhvr>
                                        <p:cTn id="29" dur="1000"/>
                                        <p:tgtEl>
                                          <p:spTgt spid="32770">
                                            <p:txEl>
                                              <p:pRg st="5" end="5"/>
                                            </p:txEl>
                                          </p:spTgt>
                                        </p:tgtEl>
                                      </p:cBhvr>
                                    </p:animEffect>
                                    <p:anim calcmode="lin" valueType="num">
                                      <p:cBhvr>
                                        <p:cTn id="30" dur="10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277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32770">
                                            <p:txEl>
                                              <p:pRg st="7" end="7"/>
                                            </p:txEl>
                                          </p:spTgt>
                                        </p:tgtEl>
                                        <p:attrNameLst>
                                          <p:attrName>style.visibility</p:attrName>
                                        </p:attrNameLst>
                                      </p:cBhvr>
                                      <p:to>
                                        <p:strVal val="visible"/>
                                      </p:to>
                                    </p:set>
                                    <p:animEffect transition="in" filter="fade">
                                      <p:cBhvr>
                                        <p:cTn id="36" dur="1000"/>
                                        <p:tgtEl>
                                          <p:spTgt spid="32770">
                                            <p:txEl>
                                              <p:pRg st="7" end="7"/>
                                            </p:txEl>
                                          </p:spTgt>
                                        </p:tgtEl>
                                      </p:cBhvr>
                                    </p:animEffect>
                                    <p:anim calcmode="lin" valueType="num">
                                      <p:cBhvr>
                                        <p:cTn id="37" dur="1000" fill="hold"/>
                                        <p:tgtEl>
                                          <p:spTgt spid="32770">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2770">
                                            <p:txEl>
                                              <p:pRg st="7" end="7"/>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2770">
                                            <p:txEl>
                                              <p:pRg st="8" end="8"/>
                                            </p:txEl>
                                          </p:spTgt>
                                        </p:tgtEl>
                                        <p:attrNameLst>
                                          <p:attrName>style.visibility</p:attrName>
                                        </p:attrNameLst>
                                      </p:cBhvr>
                                      <p:to>
                                        <p:strVal val="visible"/>
                                      </p:to>
                                    </p:set>
                                    <p:animEffect transition="in" filter="fade">
                                      <p:cBhvr>
                                        <p:cTn id="41" dur="1000"/>
                                        <p:tgtEl>
                                          <p:spTgt spid="32770">
                                            <p:txEl>
                                              <p:pRg st="8" end="8"/>
                                            </p:txEl>
                                          </p:spTgt>
                                        </p:tgtEl>
                                      </p:cBhvr>
                                    </p:animEffect>
                                    <p:anim calcmode="lin" valueType="num">
                                      <p:cBhvr>
                                        <p:cTn id="42" dur="1000" fill="hold"/>
                                        <p:tgtEl>
                                          <p:spTgt spid="32770">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277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nodeType="clickEffect">
                                  <p:stCondLst>
                                    <p:cond delay="0"/>
                                  </p:stCondLst>
                                  <p:childTnLst>
                                    <p:set>
                                      <p:cBhvr>
                                        <p:cTn id="47" dur="1" fill="hold">
                                          <p:stCondLst>
                                            <p:cond delay="0"/>
                                          </p:stCondLst>
                                        </p:cTn>
                                        <p:tgtEl>
                                          <p:spTgt spid="32770">
                                            <p:txEl>
                                              <p:pRg st="9" end="9"/>
                                            </p:txEl>
                                          </p:spTgt>
                                        </p:tgtEl>
                                        <p:attrNameLst>
                                          <p:attrName>style.visibility</p:attrName>
                                        </p:attrNameLst>
                                      </p:cBhvr>
                                      <p:to>
                                        <p:strVal val="visible"/>
                                      </p:to>
                                    </p:set>
                                    <p:animEffect transition="in" filter="fade">
                                      <p:cBhvr>
                                        <p:cTn id="48" dur="1000"/>
                                        <p:tgtEl>
                                          <p:spTgt spid="32770">
                                            <p:txEl>
                                              <p:pRg st="9" end="9"/>
                                            </p:txEl>
                                          </p:spTgt>
                                        </p:tgtEl>
                                      </p:cBhvr>
                                    </p:animEffect>
                                    <p:anim calcmode="lin" valueType="num">
                                      <p:cBhvr>
                                        <p:cTn id="49" dur="1000" fill="hold"/>
                                        <p:tgtEl>
                                          <p:spTgt spid="32770">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2770">
                                            <p:txEl>
                                              <p:pRg st="9" end="9"/>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2770">
                                            <p:txEl>
                                              <p:pRg st="10" end="10"/>
                                            </p:txEl>
                                          </p:spTgt>
                                        </p:tgtEl>
                                        <p:attrNameLst>
                                          <p:attrName>style.visibility</p:attrName>
                                        </p:attrNameLst>
                                      </p:cBhvr>
                                      <p:to>
                                        <p:strVal val="visible"/>
                                      </p:to>
                                    </p:set>
                                    <p:animEffect transition="in" filter="fade">
                                      <p:cBhvr>
                                        <p:cTn id="53" dur="1000"/>
                                        <p:tgtEl>
                                          <p:spTgt spid="32770">
                                            <p:txEl>
                                              <p:pRg st="10" end="10"/>
                                            </p:txEl>
                                          </p:spTgt>
                                        </p:tgtEl>
                                      </p:cBhvr>
                                    </p:animEffect>
                                    <p:anim calcmode="lin" valueType="num">
                                      <p:cBhvr>
                                        <p:cTn id="54" dur="1000" fill="hold"/>
                                        <p:tgtEl>
                                          <p:spTgt spid="32770">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2770">
                                            <p:txEl>
                                              <p:pRg st="10" end="10"/>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2770">
                                            <p:txEl>
                                              <p:pRg st="11" end="11"/>
                                            </p:txEl>
                                          </p:spTgt>
                                        </p:tgtEl>
                                        <p:attrNameLst>
                                          <p:attrName>style.visibility</p:attrName>
                                        </p:attrNameLst>
                                      </p:cBhvr>
                                      <p:to>
                                        <p:strVal val="visible"/>
                                      </p:to>
                                    </p:set>
                                    <p:animEffect transition="in" filter="fade">
                                      <p:cBhvr>
                                        <p:cTn id="58" dur="1000"/>
                                        <p:tgtEl>
                                          <p:spTgt spid="32770">
                                            <p:txEl>
                                              <p:pRg st="11" end="11"/>
                                            </p:txEl>
                                          </p:spTgt>
                                        </p:tgtEl>
                                      </p:cBhvr>
                                    </p:animEffect>
                                    <p:anim calcmode="lin" valueType="num">
                                      <p:cBhvr>
                                        <p:cTn id="59" dur="1000" fill="hold"/>
                                        <p:tgtEl>
                                          <p:spTgt spid="32770">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277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Papiro"/>
          <p:cNvSpPr>
            <a:spLocks noGrp="1" noChangeArrowheads="1"/>
          </p:cNvSpPr>
          <p:nvPr>
            <p:ph type="title"/>
          </p:nvPr>
        </p:nvSpPr>
        <p:spPr>
          <a:xfrm>
            <a:off x="1265365" y="692696"/>
            <a:ext cx="9661270" cy="3996258"/>
          </a:xfrm>
          <a:solidFill>
            <a:schemeClr val="accent4">
              <a:lumMod val="20000"/>
              <a:lumOff val="80000"/>
            </a:schemeClr>
          </a:solidFill>
          <a:ln>
            <a:solidFill>
              <a:schemeClr val="tx1"/>
            </a:solidFill>
          </a:ln>
        </p:spPr>
        <p:txBody>
          <a:bodyPr rtlCol="0">
            <a:normAutofit/>
          </a:bodyPr>
          <a:lstStyle/>
          <a:p>
            <a:pPr algn="ctr" eaLnBrk="1" fontAlgn="auto" hangingPunct="1">
              <a:lnSpc>
                <a:spcPct val="140000"/>
              </a:lnSpc>
              <a:spcAft>
                <a:spcPts val="0"/>
              </a:spcAft>
              <a:defRPr/>
            </a:pPr>
            <a:r>
              <a:rPr lang="it-IT" altLang="it-IT" sz="2800" dirty="0">
                <a:latin typeface="Arial" panose="020B0604020202020204" pitchFamily="34" charset="0"/>
                <a:cs typeface="Arial" panose="020B0604020202020204" pitchFamily="34" charset="0"/>
              </a:rPr>
              <a:t>È il sentimento di colpa a generare </a:t>
            </a:r>
            <a:br>
              <a:rPr lang="it-IT" altLang="it-IT" sz="2800" dirty="0">
                <a:latin typeface="Arial" panose="020B0604020202020204" pitchFamily="34" charset="0"/>
                <a:cs typeface="Arial" panose="020B0604020202020204" pitchFamily="34" charset="0"/>
              </a:rPr>
            </a:br>
            <a:r>
              <a:rPr lang="it-IT" altLang="it-IT" sz="2800" dirty="0">
                <a:latin typeface="Arial" panose="020B0604020202020204" pitchFamily="34" charset="0"/>
                <a:cs typeface="Arial" panose="020B0604020202020204" pitchFamily="34" charset="0"/>
              </a:rPr>
              <a:t>il senso della </a:t>
            </a:r>
            <a:r>
              <a:rPr lang="it-IT" altLang="it-IT" sz="2800" b="1" dirty="0">
                <a:latin typeface="Arial" panose="020B0604020202020204" pitchFamily="34" charset="0"/>
                <a:cs typeface="Arial" panose="020B0604020202020204" pitchFamily="34" charset="0"/>
              </a:rPr>
              <a:t>GIUSTIZIA</a:t>
            </a:r>
            <a:r>
              <a:rPr lang="it-IT" altLang="it-IT" sz="2800" dirty="0">
                <a:latin typeface="Arial" panose="020B0604020202020204" pitchFamily="34" charset="0"/>
                <a:cs typeface="Arial" panose="020B0604020202020204" pitchFamily="34" charset="0"/>
              </a:rPr>
              <a:t> sociale:</a:t>
            </a:r>
            <a:r>
              <a:rPr lang="it-IT" altLang="it-IT" sz="1500" dirty="0">
                <a:latin typeface="Arial" panose="020B0604020202020204" pitchFamily="34" charset="0"/>
                <a:cs typeface="Arial" panose="020B0604020202020204" pitchFamily="34" charset="0"/>
              </a:rPr>
              <a:t/>
            </a:r>
            <a:br>
              <a:rPr lang="it-IT" altLang="it-IT" sz="1500" dirty="0">
                <a:latin typeface="Arial" panose="020B0604020202020204" pitchFamily="34" charset="0"/>
                <a:cs typeface="Arial" panose="020B0604020202020204" pitchFamily="34" charset="0"/>
              </a:rPr>
            </a:br>
            <a:r>
              <a:rPr lang="it-IT" altLang="it-IT" sz="1500" dirty="0">
                <a:latin typeface="Arial" panose="020B0604020202020204" pitchFamily="34" charset="0"/>
                <a:cs typeface="Arial" panose="020B0604020202020204" pitchFamily="34" charset="0"/>
              </a:rPr>
              <a:t/>
            </a:r>
            <a:br>
              <a:rPr lang="it-IT" altLang="it-IT" sz="1500" dirty="0">
                <a:latin typeface="Arial" panose="020B0604020202020204" pitchFamily="34" charset="0"/>
                <a:cs typeface="Arial" panose="020B0604020202020204" pitchFamily="34" charset="0"/>
              </a:rPr>
            </a:br>
            <a:r>
              <a:rPr lang="it-IT" altLang="it-IT" sz="2800" dirty="0">
                <a:latin typeface="Arial" panose="020B0604020202020204" pitchFamily="34" charset="0"/>
                <a:cs typeface="Arial" panose="020B0604020202020204" pitchFamily="34" charset="0"/>
              </a:rPr>
              <a:t>ossia quello che ci fa decidere </a:t>
            </a:r>
            <a:br>
              <a:rPr lang="it-IT" altLang="it-IT" sz="2800" dirty="0">
                <a:latin typeface="Arial" panose="020B0604020202020204" pitchFamily="34" charset="0"/>
                <a:cs typeface="Arial" panose="020B0604020202020204" pitchFamily="34" charset="0"/>
              </a:rPr>
            </a:br>
            <a:r>
              <a:rPr lang="it-IT" altLang="it-IT" sz="2800" dirty="0">
                <a:latin typeface="Arial" panose="020B0604020202020204" pitchFamily="34" charset="0"/>
                <a:cs typeface="Arial" panose="020B0604020202020204" pitchFamily="34" charset="0"/>
              </a:rPr>
              <a:t>ciò che è buono o cattivo. </a:t>
            </a:r>
          </a:p>
        </p:txBody>
      </p:sp>
      <p:sp>
        <p:nvSpPr>
          <p:cNvPr id="2" name="Rettangolo 1"/>
          <p:cNvSpPr/>
          <p:nvPr/>
        </p:nvSpPr>
        <p:spPr>
          <a:xfrm>
            <a:off x="1265364" y="5229200"/>
            <a:ext cx="9661271" cy="1045223"/>
          </a:xfrm>
          <a:prstGeom prst="rect">
            <a:avLst/>
          </a:prstGeom>
          <a:solidFill>
            <a:srgbClr val="FFFFE1"/>
          </a:solidFill>
        </p:spPr>
        <p:txBody>
          <a:bodyPr wrap="square">
            <a:spAutoFit/>
          </a:bodyPr>
          <a:lstStyle/>
          <a:p>
            <a:pPr algn="ctr">
              <a:lnSpc>
                <a:spcPct val="150000"/>
              </a:lnSpc>
            </a:pPr>
            <a:r>
              <a:rPr lang="it-IT" sz="2200" dirty="0"/>
              <a:t>Ricordiamo che il sentimento di colpa nasce da quello che noi amiamo</a:t>
            </a:r>
          </a:p>
          <a:p>
            <a:pPr algn="ctr">
              <a:lnSpc>
                <a:spcPct val="150000"/>
              </a:lnSpc>
            </a:pPr>
            <a:r>
              <a:rPr lang="it-IT" sz="2200" dirty="0"/>
              <a:t>o consideriamo importante, ma sempre al di fuori di noi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73000">
              <a:srgbClr val="B5D2EC"/>
            </a:gs>
            <a:gs pos="0">
              <a:srgbClr val="B5D2EC"/>
            </a:gs>
            <a:gs pos="96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27650" name="Rectangle 2" descr="Papiro"/>
          <p:cNvSpPr>
            <a:spLocks noGrp="1" noChangeArrowheads="1"/>
          </p:cNvSpPr>
          <p:nvPr>
            <p:ph type="title"/>
          </p:nvPr>
        </p:nvSpPr>
        <p:spPr>
          <a:xfrm>
            <a:off x="311697" y="908720"/>
            <a:ext cx="11568607" cy="4176365"/>
          </a:xfrm>
          <a:solidFill>
            <a:schemeClr val="bg1"/>
          </a:solidFill>
          <a:ln>
            <a:solidFill>
              <a:schemeClr val="tx1"/>
            </a:solidFill>
            <a:miter lim="800000"/>
            <a:headEnd/>
            <a:tailEnd/>
          </a:ln>
        </p:spPr>
        <p:txBody>
          <a:bodyPr/>
          <a:lstStyle/>
          <a:p>
            <a:pPr algn="ctr" eaLnBrk="1" hangingPunct="1">
              <a:lnSpc>
                <a:spcPct val="200000"/>
              </a:lnSpc>
            </a:pPr>
            <a:r>
              <a:rPr lang="it-IT" altLang="it-IT" sz="1400" b="1" dirty="0">
                <a:latin typeface="Arial" panose="020B0604020202020204" pitchFamily="34" charset="0"/>
                <a:cs typeface="Arial" panose="020B0604020202020204" pitchFamily="34" charset="0"/>
              </a:rPr>
              <a:t/>
            </a:r>
            <a:br>
              <a:rPr lang="it-IT" altLang="it-IT" sz="1400" b="1" dirty="0">
                <a:latin typeface="Arial" panose="020B0604020202020204" pitchFamily="34" charset="0"/>
                <a:cs typeface="Arial" panose="020B0604020202020204" pitchFamily="34" charset="0"/>
              </a:rPr>
            </a:br>
            <a:r>
              <a:rPr lang="it-IT" altLang="it-IT" sz="5500" b="1" dirty="0">
                <a:latin typeface="Arial" panose="020B0604020202020204" pitchFamily="34" charset="0"/>
                <a:cs typeface="Arial" panose="020B0604020202020204" pitchFamily="34" charset="0"/>
              </a:rPr>
              <a:t>Le quattro forme di evoluzione </a:t>
            </a:r>
            <a:br>
              <a:rPr lang="it-IT" altLang="it-IT" sz="5500" b="1" dirty="0">
                <a:latin typeface="Arial" panose="020B0604020202020204" pitchFamily="34" charset="0"/>
                <a:cs typeface="Arial" panose="020B0604020202020204" pitchFamily="34" charset="0"/>
              </a:rPr>
            </a:br>
            <a:r>
              <a:rPr lang="it-IT" altLang="it-IT" sz="5500" b="1" dirty="0">
                <a:latin typeface="Arial" panose="020B0604020202020204" pitchFamily="34" charset="0"/>
                <a:cs typeface="Arial" panose="020B0604020202020204" pitchFamily="34" charset="0"/>
              </a:rPr>
              <a:t>della Giustizia sociale</a:t>
            </a:r>
            <a:br>
              <a:rPr lang="it-IT" altLang="it-IT" sz="5500" b="1" dirty="0">
                <a:latin typeface="Arial" panose="020B0604020202020204" pitchFamily="34" charset="0"/>
                <a:cs typeface="Arial" panose="020B0604020202020204" pitchFamily="34" charset="0"/>
              </a:rPr>
            </a:br>
            <a:endParaRPr lang="it-IT" altLang="it-IT" sz="5500" b="1" dirty="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981200" y="274638"/>
            <a:ext cx="8229600" cy="633412"/>
          </a:xfrm>
          <a:solidFill>
            <a:schemeClr val="accent4">
              <a:lumMod val="20000"/>
              <a:lumOff val="80000"/>
            </a:schemeClr>
          </a:solidFill>
        </p:spPr>
        <p:txBody>
          <a:bodyPr rtlCol="0">
            <a:normAutofit fontScale="90000"/>
          </a:bodyPr>
          <a:lstStyle/>
          <a:p>
            <a:pPr eaLnBrk="1" fontAlgn="auto" hangingPunct="1">
              <a:spcAft>
                <a:spcPts val="0"/>
              </a:spcAft>
              <a:defRPr/>
            </a:pPr>
            <a:r>
              <a:rPr lang="it-IT" altLang="it-IT" sz="4000" b="1" dirty="0">
                <a:latin typeface="Arial" panose="020B0604020202020204" pitchFamily="34" charset="0"/>
                <a:cs typeface="Arial" panose="020B0604020202020204" pitchFamily="34" charset="0"/>
              </a:rPr>
              <a:t>1)  - La legge della GIUNGLA</a:t>
            </a:r>
          </a:p>
        </p:txBody>
      </p:sp>
      <p:sp>
        <p:nvSpPr>
          <p:cNvPr id="93187" name="Rectangle 3"/>
          <p:cNvSpPr>
            <a:spLocks noGrp="1" noChangeArrowheads="1"/>
          </p:cNvSpPr>
          <p:nvPr>
            <p:ph idx="1"/>
          </p:nvPr>
        </p:nvSpPr>
        <p:spPr>
          <a:xfrm>
            <a:off x="623393" y="1123950"/>
            <a:ext cx="10945215" cy="5545138"/>
          </a:xfrm>
          <a:solidFill>
            <a:schemeClr val="accent4">
              <a:lumMod val="20000"/>
              <a:lumOff val="80000"/>
            </a:schemeClr>
          </a:solidFill>
          <a:ln>
            <a:solidFill>
              <a:schemeClr val="tx1"/>
            </a:solidFill>
          </a:ln>
        </p:spPr>
        <p:txBody>
          <a:bodyPr rtlCol="0">
            <a:normAutofit fontScale="62500" lnSpcReduction="20000"/>
          </a:bodyPr>
          <a:lstStyle/>
          <a:p>
            <a:pPr marL="609600" indent="-609600" eaLnBrk="1" fontAlgn="auto" hangingPunct="1">
              <a:lnSpc>
                <a:spcPct val="80000"/>
              </a:lnSpc>
              <a:spcAft>
                <a:spcPts val="0"/>
              </a:spcAft>
              <a:defRPr/>
            </a:pPr>
            <a:endParaRPr lang="it-IT" altLang="it-IT" sz="2000" dirty="0"/>
          </a:p>
          <a:p>
            <a:pPr marL="0" indent="0" algn="ctr" eaLnBrk="1" fontAlgn="auto" hangingPunct="1">
              <a:lnSpc>
                <a:spcPct val="170000"/>
              </a:lnSpc>
              <a:spcAft>
                <a:spcPts val="0"/>
              </a:spcAft>
              <a:buNone/>
              <a:defRPr/>
            </a:pPr>
            <a:r>
              <a:rPr lang="it-IT" altLang="it-IT" sz="3400" dirty="0">
                <a:latin typeface="Arial" panose="020B0604020202020204" pitchFamily="34" charset="0"/>
                <a:cs typeface="Arial" panose="020B0604020202020204" pitchFamily="34" charset="0"/>
              </a:rPr>
              <a:t>E’ quella del più forte: </a:t>
            </a:r>
          </a:p>
          <a:p>
            <a:pPr marL="0" indent="0" algn="ctr" eaLnBrk="1" fontAlgn="auto" hangingPunct="1">
              <a:lnSpc>
                <a:spcPct val="170000"/>
              </a:lnSpc>
              <a:spcAft>
                <a:spcPts val="0"/>
              </a:spcAft>
              <a:buNone/>
              <a:defRPr/>
            </a:pPr>
            <a:r>
              <a:rPr lang="it-IT" altLang="it-IT" sz="3400" dirty="0">
                <a:latin typeface="Arial" panose="020B0604020202020204" pitchFamily="34" charset="0"/>
                <a:cs typeface="Arial" panose="020B0604020202020204" pitchFamily="34" charset="0"/>
              </a:rPr>
              <a:t>il più importante è solo quello più forte perché lui può difendere dai pericoli i più deboli </a:t>
            </a:r>
          </a:p>
          <a:p>
            <a:pPr marL="0" indent="0" algn="ctr" eaLnBrk="1" fontAlgn="auto" hangingPunct="1">
              <a:lnSpc>
                <a:spcPct val="170000"/>
              </a:lnSpc>
              <a:spcAft>
                <a:spcPts val="0"/>
              </a:spcAft>
              <a:buNone/>
              <a:defRPr/>
            </a:pPr>
            <a:r>
              <a:rPr lang="it-IT" altLang="it-IT" sz="3400" dirty="0">
                <a:latin typeface="Arial" panose="020B0604020202020204" pitchFamily="34" charset="0"/>
                <a:cs typeface="Arial" panose="020B0604020202020204" pitchFamily="34" charset="0"/>
              </a:rPr>
              <a:t> </a:t>
            </a:r>
            <a:r>
              <a:rPr lang="it-IT" altLang="it-IT" sz="3400" b="1" dirty="0">
                <a:latin typeface="Arial" panose="020B0604020202020204" pitchFamily="34" charset="0"/>
                <a:cs typeface="Arial" panose="020B0604020202020204" pitchFamily="34" charset="0"/>
              </a:rPr>
              <a:t>che lo devono servire con massimo rispetto.</a:t>
            </a:r>
          </a:p>
          <a:p>
            <a:pPr marL="0" indent="0" algn="ctr" eaLnBrk="1" fontAlgn="auto" hangingPunct="1">
              <a:lnSpc>
                <a:spcPct val="170000"/>
              </a:lnSpc>
              <a:spcAft>
                <a:spcPts val="0"/>
              </a:spcAft>
              <a:buNone/>
              <a:defRPr/>
            </a:pPr>
            <a:r>
              <a:rPr lang="it-IT" altLang="it-IT" sz="2300" dirty="0">
                <a:latin typeface="Arial" panose="020B0604020202020204" pitchFamily="34" charset="0"/>
                <a:cs typeface="Arial" panose="020B0604020202020204" pitchFamily="34" charset="0"/>
              </a:rPr>
              <a:t>Il più forte è anche il più potente economicamente o militarmente...</a:t>
            </a:r>
          </a:p>
          <a:p>
            <a:pPr marL="609600" indent="-609600" eaLnBrk="1" fontAlgn="auto" hangingPunct="1">
              <a:lnSpc>
                <a:spcPct val="80000"/>
              </a:lnSpc>
              <a:spcAft>
                <a:spcPts val="0"/>
              </a:spcAft>
              <a:buFont typeface="Arial" panose="020B0604020202020204" pitchFamily="34" charset="0"/>
              <a:buNone/>
              <a:defRPr/>
            </a:pPr>
            <a:endParaRPr lang="it-IT" altLang="it-IT" sz="2000" dirty="0">
              <a:latin typeface="Arial" panose="020B0604020202020204" pitchFamily="34" charset="0"/>
              <a:cs typeface="Arial" panose="020B0604020202020204" pitchFamily="34" charset="0"/>
            </a:endParaRPr>
          </a:p>
          <a:p>
            <a:pPr marL="1066800" lvl="1" indent="-609600"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La ragione è sempre del vincitore o del più forte?  Il vincitore può permettersi ogni diritto sui più deboli?</a:t>
            </a:r>
          </a:p>
          <a:p>
            <a:pPr marL="1066800" lvl="1" indent="-609600"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Dove esiste questa forma di legge della GIUNGLA ancora oggi?</a:t>
            </a:r>
          </a:p>
          <a:p>
            <a:pPr marL="1066800" lvl="1" indent="-609600" eaLnBrk="1" fontAlgn="auto" hangingPunct="1">
              <a:lnSpc>
                <a:spcPct val="160000"/>
              </a:lnSpc>
              <a:spcAft>
                <a:spcPts val="0"/>
              </a:spcAft>
              <a:buFont typeface="Arial" panose="020B0604020202020204" pitchFamily="34" charset="0"/>
              <a:buNone/>
              <a:defRPr/>
            </a:pPr>
            <a:endParaRPr lang="it-IT" altLang="it-IT" sz="2000" dirty="0">
              <a:latin typeface="Arial" panose="020B0604020202020204" pitchFamily="34" charset="0"/>
              <a:cs typeface="Arial" panose="020B0604020202020204" pitchFamily="34" charset="0"/>
            </a:endParaRP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Ancora oggi vige questa legge primitiva, soprattutto durante </a:t>
            </a:r>
            <a:r>
              <a:rPr lang="it-IT" altLang="it-IT" sz="2000" b="1" dirty="0">
                <a:latin typeface="Arial" panose="020B0604020202020204" pitchFamily="34" charset="0"/>
                <a:cs typeface="Arial" panose="020B0604020202020204" pitchFamily="34" charset="0"/>
              </a:rPr>
              <a:t>le guerre   </a:t>
            </a:r>
            <a:r>
              <a:rPr lang="it-IT" altLang="it-IT" sz="2000" dirty="0">
                <a:latin typeface="Arial" panose="020B0604020202020204" pitchFamily="34" charset="0"/>
                <a:cs typeface="Arial" panose="020B0604020202020204" pitchFamily="34" charset="0"/>
              </a:rPr>
              <a:t>(i più POTENTI hanno sempre ragione?), </a:t>
            </a: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ma anche nei rapporti sociali e internazionali </a:t>
            </a: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anche nelle compagnie di presunti amici, in modo particolare nei bambini, </a:t>
            </a:r>
          </a:p>
          <a:p>
            <a:pPr marL="1066800" lvl="1" indent="-609600" algn="ctr" eaLnBrk="1" fontAlgn="auto" hangingPunct="1">
              <a:lnSpc>
                <a:spcPct val="16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ma anche nei più grandi in modo molto più raffinato e diplomatico (es. il più potente economicamente, o intellettualmente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fade">
                                      <p:cBhvr>
                                        <p:cTn id="7" dur="1000"/>
                                        <p:tgtEl>
                                          <p:spTgt spid="93187">
                                            <p:txEl>
                                              <p:pRg st="1" end="1"/>
                                            </p:txEl>
                                          </p:spTgt>
                                        </p:tgtEl>
                                      </p:cBhvr>
                                    </p:animEffect>
                                    <p:anim calcmode="lin" valueType="num">
                                      <p:cBhvr>
                                        <p:cTn id="8"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31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fade">
                                      <p:cBhvr>
                                        <p:cTn id="12" dur="1000"/>
                                        <p:tgtEl>
                                          <p:spTgt spid="93187">
                                            <p:txEl>
                                              <p:pRg st="2" end="2"/>
                                            </p:txEl>
                                          </p:spTgt>
                                        </p:tgtEl>
                                      </p:cBhvr>
                                    </p:animEffect>
                                    <p:anim calcmode="lin" valueType="num">
                                      <p:cBhvr>
                                        <p:cTn id="13"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318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animEffect transition="in" filter="fade">
                                      <p:cBhvr>
                                        <p:cTn id="17" dur="1000"/>
                                        <p:tgtEl>
                                          <p:spTgt spid="93187">
                                            <p:txEl>
                                              <p:pRg st="3" end="3"/>
                                            </p:txEl>
                                          </p:spTgt>
                                        </p:tgtEl>
                                      </p:cBhvr>
                                    </p:animEffect>
                                    <p:anim calcmode="lin" valueType="num">
                                      <p:cBhvr>
                                        <p:cTn id="18" dur="10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31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3187">
                                            <p:txEl>
                                              <p:pRg st="4" end="4"/>
                                            </p:txEl>
                                          </p:spTgt>
                                        </p:tgtEl>
                                        <p:attrNameLst>
                                          <p:attrName>style.visibility</p:attrName>
                                        </p:attrNameLst>
                                      </p:cBhvr>
                                      <p:to>
                                        <p:strVal val="visible"/>
                                      </p:to>
                                    </p:set>
                                    <p:animEffect transition="in" filter="fade">
                                      <p:cBhvr>
                                        <p:cTn id="24" dur="1000"/>
                                        <p:tgtEl>
                                          <p:spTgt spid="93187">
                                            <p:txEl>
                                              <p:pRg st="4" end="4"/>
                                            </p:txEl>
                                          </p:spTgt>
                                        </p:tgtEl>
                                      </p:cBhvr>
                                    </p:animEffect>
                                    <p:anim calcmode="lin" valueType="num">
                                      <p:cBhvr>
                                        <p:cTn id="25" dur="10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31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animEffect transition="in" filter="fade">
                                      <p:cBhvr>
                                        <p:cTn id="31" dur="1000"/>
                                        <p:tgtEl>
                                          <p:spTgt spid="93187">
                                            <p:txEl>
                                              <p:pRg st="6" end="6"/>
                                            </p:txEl>
                                          </p:spTgt>
                                        </p:tgtEl>
                                      </p:cBhvr>
                                    </p:animEffect>
                                    <p:anim calcmode="lin" valueType="num">
                                      <p:cBhvr>
                                        <p:cTn id="32" dur="10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93187">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3187">
                                            <p:txEl>
                                              <p:pRg st="7" end="7"/>
                                            </p:txEl>
                                          </p:spTgt>
                                        </p:tgtEl>
                                        <p:attrNameLst>
                                          <p:attrName>style.visibility</p:attrName>
                                        </p:attrNameLst>
                                      </p:cBhvr>
                                      <p:to>
                                        <p:strVal val="visible"/>
                                      </p:to>
                                    </p:set>
                                    <p:animEffect transition="in" filter="fade">
                                      <p:cBhvr>
                                        <p:cTn id="36" dur="1000"/>
                                        <p:tgtEl>
                                          <p:spTgt spid="93187">
                                            <p:txEl>
                                              <p:pRg st="7" end="7"/>
                                            </p:txEl>
                                          </p:spTgt>
                                        </p:tgtEl>
                                      </p:cBhvr>
                                    </p:animEffect>
                                    <p:anim calcmode="lin" valueType="num">
                                      <p:cBhvr>
                                        <p:cTn id="37" dur="10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9318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3187">
                                            <p:txEl>
                                              <p:pRg st="9" end="9"/>
                                            </p:txEl>
                                          </p:spTgt>
                                        </p:tgtEl>
                                        <p:attrNameLst>
                                          <p:attrName>style.visibility</p:attrName>
                                        </p:attrNameLst>
                                      </p:cBhvr>
                                      <p:to>
                                        <p:strVal val="visible"/>
                                      </p:to>
                                    </p:set>
                                    <p:animEffect transition="in" filter="fade">
                                      <p:cBhvr>
                                        <p:cTn id="43" dur="1000"/>
                                        <p:tgtEl>
                                          <p:spTgt spid="93187">
                                            <p:txEl>
                                              <p:pRg st="9" end="9"/>
                                            </p:txEl>
                                          </p:spTgt>
                                        </p:tgtEl>
                                      </p:cBhvr>
                                    </p:animEffect>
                                    <p:anim calcmode="lin" valueType="num">
                                      <p:cBhvr>
                                        <p:cTn id="44" dur="10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93187">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3187">
                                            <p:txEl>
                                              <p:pRg st="10" end="10"/>
                                            </p:txEl>
                                          </p:spTgt>
                                        </p:tgtEl>
                                        <p:attrNameLst>
                                          <p:attrName>style.visibility</p:attrName>
                                        </p:attrNameLst>
                                      </p:cBhvr>
                                      <p:to>
                                        <p:strVal val="visible"/>
                                      </p:to>
                                    </p:set>
                                    <p:animEffect transition="in" filter="fade">
                                      <p:cBhvr>
                                        <p:cTn id="48" dur="1000"/>
                                        <p:tgtEl>
                                          <p:spTgt spid="93187">
                                            <p:txEl>
                                              <p:pRg st="10" end="10"/>
                                            </p:txEl>
                                          </p:spTgt>
                                        </p:tgtEl>
                                      </p:cBhvr>
                                    </p:animEffect>
                                    <p:anim calcmode="lin" valueType="num">
                                      <p:cBhvr>
                                        <p:cTn id="49" dur="1000" fill="hold"/>
                                        <p:tgtEl>
                                          <p:spTgt spid="93187">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93187">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3187">
                                            <p:txEl>
                                              <p:pRg st="11" end="11"/>
                                            </p:txEl>
                                          </p:spTgt>
                                        </p:tgtEl>
                                        <p:attrNameLst>
                                          <p:attrName>style.visibility</p:attrName>
                                        </p:attrNameLst>
                                      </p:cBhvr>
                                      <p:to>
                                        <p:strVal val="visible"/>
                                      </p:to>
                                    </p:set>
                                    <p:animEffect transition="in" filter="fade">
                                      <p:cBhvr>
                                        <p:cTn id="53" dur="1000"/>
                                        <p:tgtEl>
                                          <p:spTgt spid="93187">
                                            <p:txEl>
                                              <p:pRg st="11" end="11"/>
                                            </p:txEl>
                                          </p:spTgt>
                                        </p:tgtEl>
                                      </p:cBhvr>
                                    </p:animEffect>
                                    <p:anim calcmode="lin" valueType="num">
                                      <p:cBhvr>
                                        <p:cTn id="54" dur="1000" fill="hold"/>
                                        <p:tgtEl>
                                          <p:spTgt spid="93187">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93187">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3187">
                                            <p:txEl>
                                              <p:pRg st="12" end="12"/>
                                            </p:txEl>
                                          </p:spTgt>
                                        </p:tgtEl>
                                        <p:attrNameLst>
                                          <p:attrName>style.visibility</p:attrName>
                                        </p:attrNameLst>
                                      </p:cBhvr>
                                      <p:to>
                                        <p:strVal val="visible"/>
                                      </p:to>
                                    </p:set>
                                    <p:animEffect transition="in" filter="fade">
                                      <p:cBhvr>
                                        <p:cTn id="58" dur="1000"/>
                                        <p:tgtEl>
                                          <p:spTgt spid="93187">
                                            <p:txEl>
                                              <p:pRg st="12" end="12"/>
                                            </p:txEl>
                                          </p:spTgt>
                                        </p:tgtEl>
                                      </p:cBhvr>
                                    </p:animEffect>
                                    <p:anim calcmode="lin" valueType="num">
                                      <p:cBhvr>
                                        <p:cTn id="59" dur="1000" fill="hold"/>
                                        <p:tgtEl>
                                          <p:spTgt spid="93187">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9318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3"/>
          <p:cNvSpPr>
            <a:spLocks noChangeArrowheads="1"/>
          </p:cNvSpPr>
          <p:nvPr/>
        </p:nvSpPr>
        <p:spPr bwMode="auto">
          <a:xfrm>
            <a:off x="1445529" y="796925"/>
            <a:ext cx="9300944" cy="5262979"/>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dirty="0">
                <a:latin typeface="Arial" panose="020B0604020202020204" pitchFamily="34" charset="0"/>
              </a:rPr>
              <a:t>Nella visione della legge della Giungla</a:t>
            </a:r>
          </a:p>
          <a:p>
            <a:pPr algn="ctr">
              <a:lnSpc>
                <a:spcPct val="150000"/>
              </a:lnSpc>
              <a:spcBef>
                <a:spcPct val="0"/>
              </a:spcBef>
              <a:buFontTx/>
              <a:buNone/>
            </a:pPr>
            <a:r>
              <a:rPr lang="it-IT" altLang="it-IT" dirty="0">
                <a:latin typeface="Arial" panose="020B0604020202020204" pitchFamily="34" charset="0"/>
              </a:rPr>
              <a:t>il MASCHIO </a:t>
            </a:r>
          </a:p>
          <a:p>
            <a:pPr algn="ctr">
              <a:lnSpc>
                <a:spcPct val="150000"/>
              </a:lnSpc>
              <a:spcBef>
                <a:spcPct val="0"/>
              </a:spcBef>
              <a:buFontTx/>
              <a:buNone/>
            </a:pPr>
            <a:r>
              <a:rPr lang="it-IT" altLang="it-IT" dirty="0">
                <a:latin typeface="Arial" panose="020B0604020202020204" pitchFamily="34" charset="0"/>
              </a:rPr>
              <a:t>essendo più forte fisicamente e più potente della DONNA</a:t>
            </a:r>
          </a:p>
          <a:p>
            <a:pPr algn="ctr">
              <a:lnSpc>
                <a:spcPct val="150000"/>
              </a:lnSpc>
              <a:spcBef>
                <a:spcPct val="0"/>
              </a:spcBef>
              <a:buFontTx/>
              <a:buNone/>
            </a:pPr>
            <a:r>
              <a:rPr lang="it-IT" altLang="it-IT" dirty="0">
                <a:latin typeface="Arial" panose="020B0604020202020204" pitchFamily="34" charset="0"/>
              </a:rPr>
              <a:t>viene considerato dalla donna il più importante </a:t>
            </a:r>
          </a:p>
          <a:p>
            <a:pPr algn="ctr">
              <a:lnSpc>
                <a:spcPct val="150000"/>
              </a:lnSpc>
              <a:spcBef>
                <a:spcPct val="0"/>
              </a:spcBef>
              <a:buFontTx/>
              <a:buNone/>
            </a:pPr>
            <a:r>
              <a:rPr lang="it-IT" altLang="it-IT" dirty="0">
                <a:latin typeface="Arial" panose="020B0604020202020204" pitchFamily="34" charset="0"/>
              </a:rPr>
              <a:t>e si atteggia come serva.</a:t>
            </a:r>
          </a:p>
          <a:p>
            <a:pPr algn="ctr">
              <a:lnSpc>
                <a:spcPct val="150000"/>
              </a:lnSpc>
              <a:spcBef>
                <a:spcPct val="0"/>
              </a:spcBef>
              <a:buFontTx/>
              <a:buNone/>
            </a:pPr>
            <a:endParaRPr lang="it-IT" altLang="it-IT" dirty="0">
              <a:latin typeface="Arial" panose="020B0604020202020204" pitchFamily="34" charset="0"/>
            </a:endParaRPr>
          </a:p>
          <a:p>
            <a:pPr algn="ctr">
              <a:lnSpc>
                <a:spcPct val="150000"/>
              </a:lnSpc>
              <a:spcBef>
                <a:spcPct val="0"/>
              </a:spcBef>
              <a:buFontTx/>
              <a:buNone/>
            </a:pPr>
            <a:r>
              <a:rPr lang="it-IT" altLang="it-IT" dirty="0">
                <a:latin typeface="Arial" panose="020B0604020202020204" pitchFamily="34" charset="0"/>
              </a:rPr>
              <a:t>Nasce in questo contesto culturale ancestrale </a:t>
            </a:r>
          </a:p>
          <a:p>
            <a:pPr algn="ctr">
              <a:lnSpc>
                <a:spcPct val="150000"/>
              </a:lnSpc>
              <a:spcBef>
                <a:spcPct val="0"/>
              </a:spcBef>
              <a:buFontTx/>
              <a:buNone/>
            </a:pPr>
            <a:r>
              <a:rPr lang="it-IT" altLang="it-IT" dirty="0">
                <a:latin typeface="Arial" panose="020B0604020202020204" pitchFamily="34" charset="0"/>
              </a:rPr>
              <a:t>la </a:t>
            </a:r>
            <a:r>
              <a:rPr lang="it-IT" altLang="it-IT" b="1" dirty="0">
                <a:latin typeface="Arial" panose="020B0604020202020204" pitchFamily="34" charset="0"/>
              </a:rPr>
              <a:t>POLIGAMIA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81200" y="115888"/>
            <a:ext cx="8229600" cy="620712"/>
          </a:xfrm>
          <a:solidFill>
            <a:schemeClr val="accent4">
              <a:lumMod val="20000"/>
              <a:lumOff val="80000"/>
            </a:schemeClr>
          </a:solidFill>
          <a:ln>
            <a:solidFill>
              <a:schemeClr val="tx1"/>
            </a:solidFill>
          </a:ln>
        </p:spPr>
        <p:txBody>
          <a:bodyPr rtlCol="0">
            <a:normAutofit/>
          </a:bodyPr>
          <a:lstStyle/>
          <a:p>
            <a:pPr eaLnBrk="1" fontAlgn="auto" hangingPunct="1">
              <a:spcAft>
                <a:spcPts val="0"/>
              </a:spcAft>
              <a:defRPr/>
            </a:pPr>
            <a:r>
              <a:rPr lang="it-IT" altLang="it-IT" sz="2800" b="1" dirty="0">
                <a:latin typeface="Arial" panose="020B0604020202020204" pitchFamily="34" charset="0"/>
                <a:cs typeface="Arial" panose="020B0604020202020204" pitchFamily="34" charset="0"/>
              </a:rPr>
              <a:t>2)  - Legge del Taglione o della VENDETTA</a:t>
            </a:r>
          </a:p>
        </p:txBody>
      </p:sp>
      <p:sp>
        <p:nvSpPr>
          <p:cNvPr id="94211" name="Rectangle 3"/>
          <p:cNvSpPr>
            <a:spLocks noGrp="1" noChangeArrowheads="1"/>
          </p:cNvSpPr>
          <p:nvPr>
            <p:ph idx="1"/>
          </p:nvPr>
        </p:nvSpPr>
        <p:spPr>
          <a:xfrm>
            <a:off x="281354" y="908050"/>
            <a:ext cx="11629292" cy="5761038"/>
          </a:xfrm>
          <a:solidFill>
            <a:schemeClr val="accent4">
              <a:lumMod val="20000"/>
              <a:lumOff val="80000"/>
            </a:schemeClr>
          </a:solidFill>
          <a:ln>
            <a:solidFill>
              <a:schemeClr val="tx1"/>
            </a:solidFill>
          </a:ln>
        </p:spPr>
        <p:txBody>
          <a:bodyPr rtlCol="0">
            <a:normAutofit/>
          </a:bodyPr>
          <a:lstStyle/>
          <a:p>
            <a:pPr marL="609600" indent="-609600" algn="ctr" eaLnBrk="1" fontAlgn="auto" hangingPunct="1">
              <a:lnSpc>
                <a:spcPct val="115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algn="ctr"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Nella Bibbia con Mosè si ha un passo in avanti, si inizia a pensare che </a:t>
            </a:r>
            <a:r>
              <a:rPr lang="it-IT" altLang="it-IT" sz="2000" b="1" dirty="0">
                <a:latin typeface="Arial" panose="020B0604020202020204" pitchFamily="34" charset="0"/>
                <a:cs typeface="Arial" panose="020B0604020202020204" pitchFamily="34" charset="0"/>
              </a:rPr>
              <a:t>tutti sono importanti in uguale maniera </a:t>
            </a:r>
            <a:r>
              <a:rPr lang="it-IT" altLang="it-IT" sz="1600" dirty="0">
                <a:latin typeface="Arial" panose="020B0604020202020204" pitchFamily="34" charset="0"/>
                <a:cs typeface="Arial" panose="020B0604020202020204" pitchFamily="34" charset="0"/>
              </a:rPr>
              <a:t>e, pertanto, “</a:t>
            </a:r>
            <a:r>
              <a:rPr lang="it-IT" altLang="it-IT" sz="1600" b="1" dirty="0">
                <a:latin typeface="Arial" panose="020B0604020202020204" pitchFamily="34" charset="0"/>
                <a:cs typeface="Arial" panose="020B0604020202020204" pitchFamily="34" charset="0"/>
              </a:rPr>
              <a:t>occhio per occhio, dente per dente</a:t>
            </a:r>
            <a:r>
              <a:rPr lang="it-IT" altLang="it-IT" sz="1600" dirty="0">
                <a:latin typeface="Arial" panose="020B0604020202020204" pitchFamily="34" charset="0"/>
                <a:cs typeface="Arial" panose="020B0604020202020204" pitchFamily="34" charset="0"/>
              </a:rPr>
              <a:t>”: è la dura </a:t>
            </a:r>
            <a:r>
              <a:rPr lang="it-IT" altLang="it-IT" sz="1600" b="1" dirty="0">
                <a:latin typeface="Arial" panose="020B0604020202020204" pitchFamily="34" charset="0"/>
                <a:cs typeface="Arial" panose="020B0604020202020204" pitchFamily="34" charset="0"/>
              </a:rPr>
              <a:t>legge del “taglione”</a:t>
            </a:r>
            <a:r>
              <a:rPr lang="it-IT" altLang="it-IT" sz="1600" dirty="0">
                <a:latin typeface="Arial" panose="020B0604020202020204" pitchFamily="34" charset="0"/>
                <a:cs typeface="Arial" panose="020B0604020202020204" pitchFamily="34" charset="0"/>
              </a:rPr>
              <a:t> che da diritto alla vendetta! </a:t>
            </a:r>
          </a:p>
          <a:p>
            <a:pPr marL="609600" indent="-609600" algn="ctr"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Chi commette il male deve riceverlo allo stesso modo, così come l’ha compiuto. </a:t>
            </a:r>
          </a:p>
          <a:p>
            <a:pPr marL="609600" indent="-609600" eaLnBrk="1" fontAlgn="auto" hangingPunct="1">
              <a:lnSpc>
                <a:spcPct val="115000"/>
              </a:lnSpc>
              <a:spcAft>
                <a:spcPts val="0"/>
              </a:spcAft>
              <a:buFont typeface="Arial" panose="020B0604020202020204" pitchFamily="34" charset="0"/>
              <a:buNone/>
              <a:defRPr/>
            </a:pPr>
            <a:endParaRPr lang="it-IT" altLang="it-IT" sz="800" dirty="0">
              <a:latin typeface="Arial" panose="020B0604020202020204" pitchFamily="34" charset="0"/>
              <a:cs typeface="Arial" panose="020B0604020202020204" pitchFamily="34" charset="0"/>
            </a:endParaRP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Sembrerebbe una dura legge, in realtà è un grande passo in avanti. </a:t>
            </a:r>
          </a:p>
          <a:p>
            <a:pPr marL="1066800" lvl="1" indent="-609600" algn="ctr" eaLnBrk="1" fontAlgn="auto" hangingPunct="1">
              <a:lnSpc>
                <a:spcPct val="115000"/>
              </a:lnSpc>
              <a:spcAft>
                <a:spcPts val="0"/>
              </a:spcAft>
              <a:buFont typeface="Arial" panose="020B0604020202020204" pitchFamily="34" charset="0"/>
              <a:buNone/>
              <a:defRPr/>
            </a:pPr>
            <a:r>
              <a:rPr lang="it-IT" altLang="it-IT" sz="1600" b="1" dirty="0">
                <a:latin typeface="Arial" panose="020B0604020202020204" pitchFamily="34" charset="0"/>
                <a:cs typeface="Arial" panose="020B0604020202020204" pitchFamily="34" charset="0"/>
              </a:rPr>
              <a:t>Non più sottomissione al più forte: ognuno ha il diritto di essere rispettato poiché, </a:t>
            </a:r>
          </a:p>
          <a:p>
            <a:pPr marL="1066800" lvl="1" indent="-609600" algn="ctr" eaLnBrk="1" fontAlgn="auto" hangingPunct="1">
              <a:lnSpc>
                <a:spcPct val="115000"/>
              </a:lnSpc>
              <a:spcAft>
                <a:spcPts val="0"/>
              </a:spcAft>
              <a:buFont typeface="Arial" panose="020B0604020202020204" pitchFamily="34" charset="0"/>
              <a:buNone/>
              <a:defRPr/>
            </a:pPr>
            <a:r>
              <a:rPr lang="it-IT" altLang="it-IT" sz="1600" b="1" dirty="0">
                <a:latin typeface="Arial" panose="020B0604020202020204" pitchFamily="34" charset="0"/>
                <a:cs typeface="Arial" panose="020B0604020202020204" pitchFamily="34" charset="0"/>
              </a:rPr>
              <a:t>se non siamo uguali nella forza e nel potere, lo siamo nell’importanza di vivere. </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Siamo tutti importanti soprattutto quando non arrechiamo danni a qualcuno. </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Per la prima volta viene introdotta la persona del giudice affinché vengano rispettati i diritti del debole. </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 dire il vero, leggi molto simili erano già conosciute 500 anni prima della Bibbia nelle culture popolari vicine,</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lo testimonia il codice di Hammurabi, ma quelle introdotte da Mosè hanno l’originalità di essere legate alla</a:t>
            </a:r>
          </a:p>
          <a:p>
            <a:pPr marL="1066800" lvl="1" indent="-609600" eaLnBrk="1" fontAlgn="auto" hangingPunct="1">
              <a:lnSpc>
                <a:spcPct val="115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giustizia di Dio.</a:t>
            </a:r>
          </a:p>
          <a:p>
            <a:pPr marL="609600" indent="-609600" eaLnBrk="1" fontAlgn="auto" hangingPunct="1">
              <a:lnSpc>
                <a:spcPct val="115000"/>
              </a:lnSpc>
              <a:spcAft>
                <a:spcPts val="0"/>
              </a:spcAft>
              <a:buFont typeface="Arial" panose="020B0604020202020204" pitchFamily="34" charset="0"/>
              <a:buNone/>
              <a:defRPr/>
            </a:pPr>
            <a:endParaRPr lang="it-IT" altLang="it-IT" sz="800" b="1" i="1" dirty="0">
              <a:latin typeface="Arial" panose="020B0604020202020204" pitchFamily="34" charset="0"/>
              <a:cs typeface="Arial" panose="020B0604020202020204" pitchFamily="34" charset="0"/>
            </a:endParaRPr>
          </a:p>
          <a:p>
            <a:pPr marL="1066800" lvl="1" indent="-609600" eaLnBrk="1" fontAlgn="auto" hangingPunct="1">
              <a:lnSpc>
                <a:spcPct val="115000"/>
              </a:lnSpc>
              <a:spcAft>
                <a:spcPts val="0"/>
              </a:spcAft>
              <a:buFont typeface="Arial" panose="020B0604020202020204" pitchFamily="34" charset="0"/>
              <a:buNone/>
              <a:defRPr/>
            </a:pPr>
            <a:r>
              <a:rPr lang="it-IT" altLang="it-IT" sz="1200" b="1" i="1" dirty="0">
                <a:latin typeface="Arial" panose="020B0604020202020204" pitchFamily="34" charset="0"/>
                <a:cs typeface="Arial" panose="020B0604020202020204" pitchFamily="34" charset="0"/>
              </a:rPr>
              <a:t>Legge del taglione.</a:t>
            </a:r>
            <a:r>
              <a:rPr lang="it-IT" altLang="it-IT" sz="1200" dirty="0">
                <a:latin typeface="Arial" panose="020B0604020202020204" pitchFamily="34" charset="0"/>
                <a:cs typeface="Arial" panose="020B0604020202020204" pitchFamily="34" charset="0"/>
              </a:rPr>
              <a:t>  Questa legge si trova anche nell'Antico Testamento, </a:t>
            </a:r>
          </a:p>
          <a:p>
            <a:pPr marL="1066800" lvl="1" indent="-609600" eaLnBrk="1" fontAlgn="auto" hangingPunct="1">
              <a:lnSpc>
                <a:spcPct val="115000"/>
              </a:lnSpc>
              <a:spcAft>
                <a:spcPts val="0"/>
              </a:spcAft>
              <a:buFont typeface="Arial" panose="020B0604020202020204" pitchFamily="34" charset="0"/>
              <a:buNone/>
              <a:defRPr/>
            </a:pPr>
            <a:r>
              <a:rPr lang="it-IT" altLang="it-IT" sz="1200" dirty="0">
                <a:latin typeface="Arial" panose="020B0604020202020204" pitchFamily="34" charset="0"/>
                <a:cs typeface="Arial" panose="020B0604020202020204" pitchFamily="34" charset="0"/>
              </a:rPr>
              <a:t>cfr. Levitico 24, 19-20:  </a:t>
            </a:r>
            <a:r>
              <a:rPr lang="it-IT" altLang="it-IT" sz="1200" i="1" dirty="0">
                <a:latin typeface="Arial" panose="020B0604020202020204" pitchFamily="34" charset="0"/>
                <a:cs typeface="Arial" panose="020B0604020202020204" pitchFamily="34" charset="0"/>
              </a:rPr>
              <a:t>«come fece... Così sarà fatto a lui; il danno che avrà inflitto, quello dovrà sopportare».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Effect transition="in" filter="fade">
                                      <p:cBhvr>
                                        <p:cTn id="7" dur="1000"/>
                                        <p:tgtEl>
                                          <p:spTgt spid="94211">
                                            <p:txEl>
                                              <p:pRg st="1" end="1"/>
                                            </p:txEl>
                                          </p:spTgt>
                                        </p:tgtEl>
                                      </p:cBhvr>
                                    </p:animEffect>
                                    <p:anim calcmode="lin" valueType="num">
                                      <p:cBhvr>
                                        <p:cTn id="8"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42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fade">
                                      <p:cBhvr>
                                        <p:cTn id="12" dur="1000"/>
                                        <p:tgtEl>
                                          <p:spTgt spid="94211">
                                            <p:txEl>
                                              <p:pRg st="2" end="2"/>
                                            </p:txEl>
                                          </p:spTgt>
                                        </p:tgtEl>
                                      </p:cBhvr>
                                    </p:animEffect>
                                    <p:anim calcmode="lin" valueType="num">
                                      <p:cBhvr>
                                        <p:cTn id="13"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4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animEffect transition="in" filter="fade">
                                      <p:cBhvr>
                                        <p:cTn id="19" dur="1000"/>
                                        <p:tgtEl>
                                          <p:spTgt spid="94211">
                                            <p:txEl>
                                              <p:pRg st="4" end="4"/>
                                            </p:txEl>
                                          </p:spTgt>
                                        </p:tgtEl>
                                      </p:cBhvr>
                                    </p:animEffect>
                                    <p:anim calcmode="lin" valueType="num">
                                      <p:cBhvr>
                                        <p:cTn id="20"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94211">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4211">
                                            <p:txEl>
                                              <p:pRg st="5" end="5"/>
                                            </p:txEl>
                                          </p:spTgt>
                                        </p:tgtEl>
                                        <p:attrNameLst>
                                          <p:attrName>style.visibility</p:attrName>
                                        </p:attrNameLst>
                                      </p:cBhvr>
                                      <p:to>
                                        <p:strVal val="visible"/>
                                      </p:to>
                                    </p:set>
                                    <p:animEffect transition="in" filter="fade">
                                      <p:cBhvr>
                                        <p:cTn id="24" dur="1000"/>
                                        <p:tgtEl>
                                          <p:spTgt spid="94211">
                                            <p:txEl>
                                              <p:pRg st="5" end="5"/>
                                            </p:txEl>
                                          </p:spTgt>
                                        </p:tgtEl>
                                      </p:cBhvr>
                                    </p:animEffect>
                                    <p:anim calcmode="lin" valueType="num">
                                      <p:cBhvr>
                                        <p:cTn id="25" dur="10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94211">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4211">
                                            <p:txEl>
                                              <p:pRg st="6" end="6"/>
                                            </p:txEl>
                                          </p:spTgt>
                                        </p:tgtEl>
                                        <p:attrNameLst>
                                          <p:attrName>style.visibility</p:attrName>
                                        </p:attrNameLst>
                                      </p:cBhvr>
                                      <p:to>
                                        <p:strVal val="visible"/>
                                      </p:to>
                                    </p:set>
                                    <p:animEffect transition="in" filter="fade">
                                      <p:cBhvr>
                                        <p:cTn id="29" dur="1000"/>
                                        <p:tgtEl>
                                          <p:spTgt spid="94211">
                                            <p:txEl>
                                              <p:pRg st="6" end="6"/>
                                            </p:txEl>
                                          </p:spTgt>
                                        </p:tgtEl>
                                      </p:cBhvr>
                                    </p:animEffect>
                                    <p:anim calcmode="lin" valueType="num">
                                      <p:cBhvr>
                                        <p:cTn id="30" dur="10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942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4211">
                                            <p:txEl>
                                              <p:pRg st="7" end="7"/>
                                            </p:txEl>
                                          </p:spTgt>
                                        </p:tgtEl>
                                        <p:attrNameLst>
                                          <p:attrName>style.visibility</p:attrName>
                                        </p:attrNameLst>
                                      </p:cBhvr>
                                      <p:to>
                                        <p:strVal val="visible"/>
                                      </p:to>
                                    </p:set>
                                    <p:animEffect transition="in" filter="fade">
                                      <p:cBhvr>
                                        <p:cTn id="36" dur="1000"/>
                                        <p:tgtEl>
                                          <p:spTgt spid="94211">
                                            <p:txEl>
                                              <p:pRg st="7" end="7"/>
                                            </p:txEl>
                                          </p:spTgt>
                                        </p:tgtEl>
                                      </p:cBhvr>
                                    </p:animEffect>
                                    <p:anim calcmode="lin" valueType="num">
                                      <p:cBhvr>
                                        <p:cTn id="37" dur="1000" fill="hold"/>
                                        <p:tgtEl>
                                          <p:spTgt spid="94211">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94211">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4211">
                                            <p:txEl>
                                              <p:pRg st="8" end="8"/>
                                            </p:txEl>
                                          </p:spTgt>
                                        </p:tgtEl>
                                        <p:attrNameLst>
                                          <p:attrName>style.visibility</p:attrName>
                                        </p:attrNameLst>
                                      </p:cBhvr>
                                      <p:to>
                                        <p:strVal val="visible"/>
                                      </p:to>
                                    </p:set>
                                    <p:animEffect transition="in" filter="fade">
                                      <p:cBhvr>
                                        <p:cTn id="41" dur="1000"/>
                                        <p:tgtEl>
                                          <p:spTgt spid="94211">
                                            <p:txEl>
                                              <p:pRg st="8" end="8"/>
                                            </p:txEl>
                                          </p:spTgt>
                                        </p:tgtEl>
                                      </p:cBhvr>
                                    </p:animEffect>
                                    <p:anim calcmode="lin" valueType="num">
                                      <p:cBhvr>
                                        <p:cTn id="42" dur="1000" fill="hold"/>
                                        <p:tgtEl>
                                          <p:spTgt spid="94211">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94211">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4211">
                                            <p:txEl>
                                              <p:pRg st="9" end="9"/>
                                            </p:txEl>
                                          </p:spTgt>
                                        </p:tgtEl>
                                        <p:attrNameLst>
                                          <p:attrName>style.visibility</p:attrName>
                                        </p:attrNameLst>
                                      </p:cBhvr>
                                      <p:to>
                                        <p:strVal val="visible"/>
                                      </p:to>
                                    </p:set>
                                    <p:animEffect transition="in" filter="fade">
                                      <p:cBhvr>
                                        <p:cTn id="46" dur="1000"/>
                                        <p:tgtEl>
                                          <p:spTgt spid="94211">
                                            <p:txEl>
                                              <p:pRg st="9" end="9"/>
                                            </p:txEl>
                                          </p:spTgt>
                                        </p:tgtEl>
                                      </p:cBhvr>
                                    </p:animEffect>
                                    <p:anim calcmode="lin" valueType="num">
                                      <p:cBhvr>
                                        <p:cTn id="47" dur="1000" fill="hold"/>
                                        <p:tgtEl>
                                          <p:spTgt spid="94211">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94211">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4211">
                                            <p:txEl>
                                              <p:pRg st="10" end="10"/>
                                            </p:txEl>
                                          </p:spTgt>
                                        </p:tgtEl>
                                        <p:attrNameLst>
                                          <p:attrName>style.visibility</p:attrName>
                                        </p:attrNameLst>
                                      </p:cBhvr>
                                      <p:to>
                                        <p:strVal val="visible"/>
                                      </p:to>
                                    </p:set>
                                    <p:animEffect transition="in" filter="fade">
                                      <p:cBhvr>
                                        <p:cTn id="51" dur="1000"/>
                                        <p:tgtEl>
                                          <p:spTgt spid="94211">
                                            <p:txEl>
                                              <p:pRg st="10" end="10"/>
                                            </p:txEl>
                                          </p:spTgt>
                                        </p:tgtEl>
                                      </p:cBhvr>
                                    </p:animEffect>
                                    <p:anim calcmode="lin" valueType="num">
                                      <p:cBhvr>
                                        <p:cTn id="52" dur="1000" fill="hold"/>
                                        <p:tgtEl>
                                          <p:spTgt spid="9421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94211">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4211">
                                            <p:txEl>
                                              <p:pRg st="11" end="11"/>
                                            </p:txEl>
                                          </p:spTgt>
                                        </p:tgtEl>
                                        <p:attrNameLst>
                                          <p:attrName>style.visibility</p:attrName>
                                        </p:attrNameLst>
                                      </p:cBhvr>
                                      <p:to>
                                        <p:strVal val="visible"/>
                                      </p:to>
                                    </p:set>
                                    <p:animEffect transition="in" filter="fade">
                                      <p:cBhvr>
                                        <p:cTn id="56" dur="1000"/>
                                        <p:tgtEl>
                                          <p:spTgt spid="94211">
                                            <p:txEl>
                                              <p:pRg st="11" end="11"/>
                                            </p:txEl>
                                          </p:spTgt>
                                        </p:tgtEl>
                                      </p:cBhvr>
                                    </p:animEffect>
                                    <p:anim calcmode="lin" valueType="num">
                                      <p:cBhvr>
                                        <p:cTn id="57" dur="1000" fill="hold"/>
                                        <p:tgtEl>
                                          <p:spTgt spid="94211">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94211">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4211">
                                            <p:txEl>
                                              <p:pRg st="12" end="12"/>
                                            </p:txEl>
                                          </p:spTgt>
                                        </p:tgtEl>
                                        <p:attrNameLst>
                                          <p:attrName>style.visibility</p:attrName>
                                        </p:attrNameLst>
                                      </p:cBhvr>
                                      <p:to>
                                        <p:strVal val="visible"/>
                                      </p:to>
                                    </p:set>
                                    <p:animEffect transition="in" filter="fade">
                                      <p:cBhvr>
                                        <p:cTn id="61" dur="1000"/>
                                        <p:tgtEl>
                                          <p:spTgt spid="94211">
                                            <p:txEl>
                                              <p:pRg st="12" end="12"/>
                                            </p:txEl>
                                          </p:spTgt>
                                        </p:tgtEl>
                                      </p:cBhvr>
                                    </p:animEffect>
                                    <p:anim calcmode="lin" valueType="num">
                                      <p:cBhvr>
                                        <p:cTn id="62" dur="1000" fill="hold"/>
                                        <p:tgtEl>
                                          <p:spTgt spid="94211">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94211">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94211">
                                            <p:txEl>
                                              <p:pRg st="14" end="14"/>
                                            </p:txEl>
                                          </p:spTgt>
                                        </p:tgtEl>
                                        <p:attrNameLst>
                                          <p:attrName>style.visibility</p:attrName>
                                        </p:attrNameLst>
                                      </p:cBhvr>
                                      <p:to>
                                        <p:strVal val="visible"/>
                                      </p:to>
                                    </p:set>
                                    <p:animEffect transition="in" filter="fade">
                                      <p:cBhvr>
                                        <p:cTn id="66" dur="1000"/>
                                        <p:tgtEl>
                                          <p:spTgt spid="94211">
                                            <p:txEl>
                                              <p:pRg st="14" end="14"/>
                                            </p:txEl>
                                          </p:spTgt>
                                        </p:tgtEl>
                                      </p:cBhvr>
                                    </p:animEffect>
                                    <p:anim calcmode="lin" valueType="num">
                                      <p:cBhvr>
                                        <p:cTn id="67" dur="1000" fill="hold"/>
                                        <p:tgtEl>
                                          <p:spTgt spid="94211">
                                            <p:txEl>
                                              <p:pRg st="14" end="14"/>
                                            </p:txEl>
                                          </p:spTgt>
                                        </p:tgtEl>
                                        <p:attrNameLst>
                                          <p:attrName>ppt_x</p:attrName>
                                        </p:attrNameLst>
                                      </p:cBhvr>
                                      <p:tavLst>
                                        <p:tav tm="0">
                                          <p:val>
                                            <p:strVal val="#ppt_x"/>
                                          </p:val>
                                        </p:tav>
                                        <p:tav tm="100000">
                                          <p:val>
                                            <p:strVal val="#ppt_x"/>
                                          </p:val>
                                        </p:tav>
                                      </p:tavLst>
                                    </p:anim>
                                    <p:anim calcmode="lin" valueType="num">
                                      <p:cBhvr>
                                        <p:cTn id="68" dur="1000" fill="hold"/>
                                        <p:tgtEl>
                                          <p:spTgt spid="94211">
                                            <p:txEl>
                                              <p:pRg st="14" end="14"/>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94211">
                                            <p:txEl>
                                              <p:pRg st="15" end="15"/>
                                            </p:txEl>
                                          </p:spTgt>
                                        </p:tgtEl>
                                        <p:attrNameLst>
                                          <p:attrName>style.visibility</p:attrName>
                                        </p:attrNameLst>
                                      </p:cBhvr>
                                      <p:to>
                                        <p:strVal val="visible"/>
                                      </p:to>
                                    </p:set>
                                    <p:animEffect transition="in" filter="fade">
                                      <p:cBhvr>
                                        <p:cTn id="71" dur="1000"/>
                                        <p:tgtEl>
                                          <p:spTgt spid="94211">
                                            <p:txEl>
                                              <p:pRg st="15" end="15"/>
                                            </p:txEl>
                                          </p:spTgt>
                                        </p:tgtEl>
                                      </p:cBhvr>
                                    </p:animEffect>
                                    <p:anim calcmode="lin" valueType="num">
                                      <p:cBhvr>
                                        <p:cTn id="72" dur="1000" fill="hold"/>
                                        <p:tgtEl>
                                          <p:spTgt spid="94211">
                                            <p:txEl>
                                              <p:pRg st="15" end="15"/>
                                            </p:txEl>
                                          </p:spTgt>
                                        </p:tgtEl>
                                        <p:attrNameLst>
                                          <p:attrName>ppt_x</p:attrName>
                                        </p:attrNameLst>
                                      </p:cBhvr>
                                      <p:tavLst>
                                        <p:tav tm="0">
                                          <p:val>
                                            <p:strVal val="#ppt_x"/>
                                          </p:val>
                                        </p:tav>
                                        <p:tav tm="100000">
                                          <p:val>
                                            <p:strVal val="#ppt_x"/>
                                          </p:val>
                                        </p:tav>
                                      </p:tavLst>
                                    </p:anim>
                                    <p:anim calcmode="lin" valueType="num">
                                      <p:cBhvr>
                                        <p:cTn id="73" dur="1000" fill="hold"/>
                                        <p:tgtEl>
                                          <p:spTgt spid="9421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F7FAFD"/>
            </a:gs>
            <a:gs pos="8000">
              <a:srgbClr val="B5D2EC"/>
            </a:gs>
            <a:gs pos="30000">
              <a:srgbClr val="000000"/>
            </a:gs>
            <a:gs pos="100000">
              <a:srgbClr val="FFF2CC"/>
            </a:gs>
          </a:gsLst>
          <a:path path="shape">
            <a:fillToRect l="50000" t="50000" r="50000" b="50000"/>
          </a:path>
        </a:gradFill>
        <a:effectLst/>
      </p:bgPr>
    </p:bg>
    <p:spTree>
      <p:nvGrpSpPr>
        <p:cNvPr id="1" name=""/>
        <p:cNvGrpSpPr/>
        <p:nvPr/>
      </p:nvGrpSpPr>
      <p:grpSpPr>
        <a:xfrm>
          <a:off x="0" y="0"/>
          <a:ext cx="0" cy="0"/>
          <a:chOff x="0" y="0"/>
          <a:chExt cx="0" cy="0"/>
        </a:xfrm>
      </p:grpSpPr>
      <p:pic>
        <p:nvPicPr>
          <p:cNvPr id="6146" name="Immagine 3"/>
          <p:cNvPicPr>
            <a:picLocks noChangeAspect="1"/>
          </p:cNvPicPr>
          <p:nvPr/>
        </p:nvPicPr>
        <p:blipFill>
          <a:blip r:embed="rId2">
            <a:extLst>
              <a:ext uri="{28A0092B-C50C-407E-A947-70E740481C1C}">
                <a14:useLocalDpi xmlns:a14="http://schemas.microsoft.com/office/drawing/2010/main" val="0"/>
              </a:ext>
            </a:extLst>
          </a:blip>
          <a:srcRect t="2751" b="4849"/>
          <a:stretch>
            <a:fillRect/>
          </a:stretch>
        </p:blipFill>
        <p:spPr bwMode="auto">
          <a:xfrm>
            <a:off x="3675063" y="261938"/>
            <a:ext cx="4843462"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3"/>
          <p:cNvSpPr>
            <a:spLocks noChangeArrowheads="1"/>
          </p:cNvSpPr>
          <p:nvPr/>
        </p:nvSpPr>
        <p:spPr bwMode="auto">
          <a:xfrm>
            <a:off x="191083" y="277753"/>
            <a:ext cx="11809834" cy="630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2400" dirty="0">
                <a:latin typeface="Arial" panose="020B0604020202020204" pitchFamily="34" charset="0"/>
              </a:rPr>
              <a:t>Nella </a:t>
            </a:r>
            <a:r>
              <a:rPr lang="it-IT" altLang="it-IT" sz="2400" b="1" dirty="0">
                <a:latin typeface="Arial" panose="020B0604020202020204" pitchFamily="34" charset="0"/>
              </a:rPr>
              <a:t>RELIGIONE</a:t>
            </a:r>
          </a:p>
          <a:p>
            <a:pPr algn="ctr">
              <a:lnSpc>
                <a:spcPct val="150000"/>
              </a:lnSpc>
              <a:spcBef>
                <a:spcPct val="0"/>
              </a:spcBef>
              <a:buFontTx/>
              <a:buNone/>
            </a:pPr>
            <a:r>
              <a:rPr lang="it-IT" altLang="it-IT" sz="2400" dirty="0">
                <a:latin typeface="Arial" panose="020B0604020202020204" pitchFamily="34" charset="0"/>
              </a:rPr>
              <a:t>la visione della legge del «Taglione», </a:t>
            </a:r>
          </a:p>
          <a:p>
            <a:pPr algn="ctr">
              <a:lnSpc>
                <a:spcPct val="150000"/>
              </a:lnSpc>
              <a:spcBef>
                <a:spcPct val="0"/>
              </a:spcBef>
              <a:buFontTx/>
              <a:buNone/>
            </a:pPr>
            <a:r>
              <a:rPr lang="it-IT" altLang="it-IT" sz="2400" dirty="0">
                <a:latin typeface="Arial" panose="020B0604020202020204" pitchFamily="34" charset="0"/>
              </a:rPr>
              <a:t>Dio è considerato il più importante</a:t>
            </a:r>
          </a:p>
          <a:p>
            <a:pPr algn="ctr">
              <a:lnSpc>
                <a:spcPct val="150000"/>
              </a:lnSpc>
              <a:spcBef>
                <a:spcPct val="0"/>
              </a:spcBef>
              <a:buFontTx/>
              <a:buNone/>
            </a:pPr>
            <a:r>
              <a:rPr lang="it-IT" altLang="it-IT" sz="2400" dirty="0">
                <a:latin typeface="Arial" panose="020B0604020202020204" pitchFamily="34" charset="0"/>
              </a:rPr>
              <a:t>e gli umani sono considerati tutti fratelli perché figli dello stesso Dio.</a:t>
            </a:r>
          </a:p>
          <a:p>
            <a:pPr algn="ctr">
              <a:lnSpc>
                <a:spcPct val="150000"/>
              </a:lnSpc>
              <a:spcBef>
                <a:spcPct val="0"/>
              </a:spcBef>
              <a:buFontTx/>
              <a:buNone/>
            </a:pPr>
            <a:endParaRPr lang="it-IT" altLang="it-IT" sz="2400" dirty="0">
              <a:latin typeface="Arial" panose="020B0604020202020204" pitchFamily="34" charset="0"/>
            </a:endParaRPr>
          </a:p>
          <a:p>
            <a:pPr algn="ctr">
              <a:lnSpc>
                <a:spcPct val="150000"/>
              </a:lnSpc>
              <a:spcBef>
                <a:spcPct val="0"/>
              </a:spcBef>
              <a:buFontTx/>
              <a:buNone/>
            </a:pPr>
            <a:r>
              <a:rPr lang="it-IT" altLang="it-IT" sz="2400" b="1" dirty="0">
                <a:latin typeface="Arial" panose="020B0604020202020204" pitchFamily="34" charset="0"/>
              </a:rPr>
              <a:t>ATTENZIONE: </a:t>
            </a:r>
          </a:p>
          <a:p>
            <a:pPr algn="ctr">
              <a:lnSpc>
                <a:spcPct val="150000"/>
              </a:lnSpc>
              <a:spcBef>
                <a:spcPct val="0"/>
              </a:spcBef>
              <a:buFontTx/>
              <a:buNone/>
            </a:pPr>
            <a:r>
              <a:rPr lang="it-IT" altLang="it-IT" sz="2400" dirty="0">
                <a:latin typeface="Arial" panose="020B0604020202020204" pitchFamily="34" charset="0"/>
              </a:rPr>
              <a:t>sono considerati di </a:t>
            </a:r>
            <a:r>
              <a:rPr lang="it-IT" altLang="it-IT" sz="2400" b="1" dirty="0">
                <a:latin typeface="Arial" panose="020B0604020202020204" pitchFamily="34" charset="0"/>
              </a:rPr>
              <a:t>UGUALE dignità e importanza </a:t>
            </a:r>
            <a:r>
              <a:rPr lang="it-IT" altLang="it-IT" sz="2400" dirty="0">
                <a:latin typeface="Arial" panose="020B0604020202020204" pitchFamily="34" charset="0"/>
              </a:rPr>
              <a:t>perché </a:t>
            </a:r>
            <a:r>
              <a:rPr lang="it-IT" altLang="it-IT" sz="2400" b="1" dirty="0">
                <a:latin typeface="Arial" panose="020B0604020202020204" pitchFamily="34" charset="0"/>
              </a:rPr>
              <a:t>DIVERSI</a:t>
            </a:r>
            <a:r>
              <a:rPr lang="it-IT" altLang="it-IT" sz="2400" dirty="0">
                <a:latin typeface="Arial" panose="020B0604020202020204" pitchFamily="34" charset="0"/>
              </a:rPr>
              <a:t> </a:t>
            </a:r>
          </a:p>
          <a:p>
            <a:pPr algn="ctr">
              <a:lnSpc>
                <a:spcPct val="150000"/>
              </a:lnSpc>
              <a:spcBef>
                <a:spcPct val="0"/>
              </a:spcBef>
              <a:buFontTx/>
              <a:buNone/>
            </a:pPr>
            <a:r>
              <a:rPr lang="it-IT" altLang="it-IT" sz="2400" dirty="0">
                <a:latin typeface="Arial" panose="020B0604020202020204" pitchFamily="34" charset="0"/>
              </a:rPr>
              <a:t>nelle loro caratteristiche e capacità.</a:t>
            </a:r>
          </a:p>
          <a:p>
            <a:pPr algn="ctr">
              <a:lnSpc>
                <a:spcPct val="150000"/>
              </a:lnSpc>
              <a:spcBef>
                <a:spcPct val="0"/>
              </a:spcBef>
              <a:buFontTx/>
              <a:buNone/>
            </a:pPr>
            <a:r>
              <a:rPr lang="it-IT" altLang="it-IT" sz="2400" dirty="0">
                <a:latin typeface="Arial" panose="020B0604020202020204" pitchFamily="34" charset="0"/>
              </a:rPr>
              <a:t>Gli umani si completano per le loro diversità.</a:t>
            </a:r>
          </a:p>
          <a:p>
            <a:pPr algn="ctr">
              <a:lnSpc>
                <a:spcPct val="150000"/>
              </a:lnSpc>
              <a:spcBef>
                <a:spcPct val="0"/>
              </a:spcBef>
              <a:buFontTx/>
              <a:buNone/>
            </a:pPr>
            <a:endParaRPr lang="it-IT" altLang="it-IT" sz="800" dirty="0">
              <a:latin typeface="Arial" panose="020B0604020202020204" pitchFamily="34" charset="0"/>
            </a:endParaRPr>
          </a:p>
          <a:p>
            <a:pPr algn="ctr">
              <a:lnSpc>
                <a:spcPct val="150000"/>
              </a:lnSpc>
              <a:spcBef>
                <a:spcPct val="0"/>
              </a:spcBef>
              <a:buFontTx/>
              <a:buNone/>
            </a:pPr>
            <a:r>
              <a:rPr lang="it-IT" altLang="it-IT" sz="2400" dirty="0">
                <a:latin typeface="Arial" panose="020B0604020202020204" pitchFamily="34" charset="0"/>
              </a:rPr>
              <a:t>Nasce in questo contesto culturale la </a:t>
            </a:r>
            <a:r>
              <a:rPr lang="it-IT" altLang="it-IT" sz="2400" b="1" dirty="0">
                <a:latin typeface="Arial" panose="020B0604020202020204" pitchFamily="34" charset="0"/>
              </a:rPr>
              <a:t>MONOGAMIA</a:t>
            </a:r>
          </a:p>
          <a:p>
            <a:pPr algn="ctr">
              <a:lnSpc>
                <a:spcPct val="150000"/>
              </a:lnSpc>
              <a:spcBef>
                <a:spcPct val="0"/>
              </a:spcBef>
              <a:buFontTx/>
              <a:buNone/>
            </a:pPr>
            <a:r>
              <a:rPr lang="it-IT" altLang="it-IT" sz="2400" dirty="0">
                <a:latin typeface="Arial" panose="020B0604020202020204" pitchFamily="34" charset="0"/>
              </a:rPr>
              <a:t>e la riflessione morale sociale della </a:t>
            </a:r>
            <a:r>
              <a:rPr lang="it-IT" altLang="it-IT" sz="2400" b="1" dirty="0">
                <a:latin typeface="Arial" panose="020B0604020202020204" pitchFamily="34" charset="0"/>
              </a:rPr>
              <a:t>CONDIVISIONE</a:t>
            </a:r>
            <a:r>
              <a:rPr lang="it-IT" altLang="it-IT" sz="2400" dirty="0">
                <a:latin typeface="Arial" panose="020B0604020202020204" pitchFamily="34" charset="0"/>
              </a:rPr>
              <a:t> e della fratellanza.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5" end="5"/>
                                            </p:txEl>
                                          </p:spTgt>
                                        </p:tgtEl>
                                        <p:attrNameLst>
                                          <p:attrName>style.visibility</p:attrName>
                                        </p:attrNameLst>
                                      </p:cBhvr>
                                      <p:to>
                                        <p:strVal val="visible"/>
                                      </p:to>
                                    </p:set>
                                    <p:animEffect transition="in" filter="fade">
                                      <p:cBhvr>
                                        <p:cTn id="7" dur="1000"/>
                                        <p:tgtEl>
                                          <p:spTgt spid="32770">
                                            <p:txEl>
                                              <p:pRg st="5" end="5"/>
                                            </p:txEl>
                                          </p:spTgt>
                                        </p:tgtEl>
                                      </p:cBhvr>
                                    </p:animEffect>
                                    <p:anim calcmode="lin" valueType="num">
                                      <p:cBhvr>
                                        <p:cTn id="8" dur="10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0">
                                            <p:txEl>
                                              <p:pRg st="6" end="6"/>
                                            </p:txEl>
                                          </p:spTgt>
                                        </p:tgtEl>
                                        <p:attrNameLst>
                                          <p:attrName>style.visibility</p:attrName>
                                        </p:attrNameLst>
                                      </p:cBhvr>
                                      <p:to>
                                        <p:strVal val="visible"/>
                                      </p:to>
                                    </p:set>
                                    <p:animEffect transition="in" filter="fade">
                                      <p:cBhvr>
                                        <p:cTn id="12" dur="1000"/>
                                        <p:tgtEl>
                                          <p:spTgt spid="32770">
                                            <p:txEl>
                                              <p:pRg st="6" end="6"/>
                                            </p:txEl>
                                          </p:spTgt>
                                        </p:tgtEl>
                                      </p:cBhvr>
                                    </p:animEffect>
                                    <p:anim calcmode="lin" valueType="num">
                                      <p:cBhvr>
                                        <p:cTn id="13" dur="1000" fill="hold"/>
                                        <p:tgtEl>
                                          <p:spTgt spid="32770">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2770">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770">
                                            <p:txEl>
                                              <p:pRg st="7" end="7"/>
                                            </p:txEl>
                                          </p:spTgt>
                                        </p:tgtEl>
                                        <p:attrNameLst>
                                          <p:attrName>style.visibility</p:attrName>
                                        </p:attrNameLst>
                                      </p:cBhvr>
                                      <p:to>
                                        <p:strVal val="visible"/>
                                      </p:to>
                                    </p:set>
                                    <p:animEffect transition="in" filter="fade">
                                      <p:cBhvr>
                                        <p:cTn id="17" dur="1000"/>
                                        <p:tgtEl>
                                          <p:spTgt spid="32770">
                                            <p:txEl>
                                              <p:pRg st="7" end="7"/>
                                            </p:txEl>
                                          </p:spTgt>
                                        </p:tgtEl>
                                      </p:cBhvr>
                                    </p:animEffect>
                                    <p:anim calcmode="lin" valueType="num">
                                      <p:cBhvr>
                                        <p:cTn id="18" dur="1000" fill="hold"/>
                                        <p:tgtEl>
                                          <p:spTgt spid="32770">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2770">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770">
                                            <p:txEl>
                                              <p:pRg st="8" end="8"/>
                                            </p:txEl>
                                          </p:spTgt>
                                        </p:tgtEl>
                                        <p:attrNameLst>
                                          <p:attrName>style.visibility</p:attrName>
                                        </p:attrNameLst>
                                      </p:cBhvr>
                                      <p:to>
                                        <p:strVal val="visible"/>
                                      </p:to>
                                    </p:set>
                                    <p:animEffect transition="in" filter="fade">
                                      <p:cBhvr>
                                        <p:cTn id="22" dur="1000"/>
                                        <p:tgtEl>
                                          <p:spTgt spid="32770">
                                            <p:txEl>
                                              <p:pRg st="8" end="8"/>
                                            </p:txEl>
                                          </p:spTgt>
                                        </p:tgtEl>
                                      </p:cBhvr>
                                    </p:animEffect>
                                    <p:anim calcmode="lin" valueType="num">
                                      <p:cBhvr>
                                        <p:cTn id="23" dur="1000" fill="hold"/>
                                        <p:tgtEl>
                                          <p:spTgt spid="32770">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277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770">
                                            <p:txEl>
                                              <p:pRg st="10" end="10"/>
                                            </p:txEl>
                                          </p:spTgt>
                                        </p:tgtEl>
                                        <p:attrNameLst>
                                          <p:attrName>style.visibility</p:attrName>
                                        </p:attrNameLst>
                                      </p:cBhvr>
                                      <p:to>
                                        <p:strVal val="visible"/>
                                      </p:to>
                                    </p:set>
                                    <p:animEffect transition="in" filter="fade">
                                      <p:cBhvr>
                                        <p:cTn id="29" dur="1000"/>
                                        <p:tgtEl>
                                          <p:spTgt spid="32770">
                                            <p:txEl>
                                              <p:pRg st="10" end="10"/>
                                            </p:txEl>
                                          </p:spTgt>
                                        </p:tgtEl>
                                      </p:cBhvr>
                                    </p:animEffect>
                                    <p:anim calcmode="lin" valueType="num">
                                      <p:cBhvr>
                                        <p:cTn id="30" dur="1000" fill="hold"/>
                                        <p:tgtEl>
                                          <p:spTgt spid="32770">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32770">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2770">
                                            <p:txEl>
                                              <p:pRg st="11" end="11"/>
                                            </p:txEl>
                                          </p:spTgt>
                                        </p:tgtEl>
                                        <p:attrNameLst>
                                          <p:attrName>style.visibility</p:attrName>
                                        </p:attrNameLst>
                                      </p:cBhvr>
                                      <p:to>
                                        <p:strVal val="visible"/>
                                      </p:to>
                                    </p:set>
                                    <p:animEffect transition="in" filter="fade">
                                      <p:cBhvr>
                                        <p:cTn id="34" dur="1000"/>
                                        <p:tgtEl>
                                          <p:spTgt spid="32770">
                                            <p:txEl>
                                              <p:pRg st="11" end="11"/>
                                            </p:txEl>
                                          </p:spTgt>
                                        </p:tgtEl>
                                      </p:cBhvr>
                                    </p:animEffect>
                                    <p:anim calcmode="lin" valueType="num">
                                      <p:cBhvr>
                                        <p:cTn id="35" dur="1000" fill="hold"/>
                                        <p:tgtEl>
                                          <p:spTgt spid="32770">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3277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857511" y="1697757"/>
            <a:ext cx="10476979"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200" dirty="0">
                <a:latin typeface="Arial" panose="020B0604020202020204" pitchFamily="34" charset="0"/>
              </a:rPr>
              <a:t>Nella logica «comunista» gli umani sono tutti uguali </a:t>
            </a:r>
          </a:p>
          <a:p>
            <a:pPr algn="ctr">
              <a:lnSpc>
                <a:spcPct val="150000"/>
              </a:lnSpc>
              <a:spcBef>
                <a:spcPct val="0"/>
              </a:spcBef>
              <a:buFontTx/>
              <a:buNone/>
            </a:pPr>
            <a:r>
              <a:rPr lang="it-IT" altLang="it-IT" sz="3200" dirty="0">
                <a:latin typeface="Arial" panose="020B0604020202020204" pitchFamily="34" charset="0"/>
              </a:rPr>
              <a:t>lo Stato (l’</a:t>
            </a:r>
            <a:r>
              <a:rPr lang="it-IT" altLang="it-IT" sz="3200" b="1" dirty="0">
                <a:latin typeface="Arial" panose="020B0604020202020204" pitchFamily="34" charset="0"/>
              </a:rPr>
              <a:t>Umanità</a:t>
            </a:r>
            <a:r>
              <a:rPr lang="it-IT" altLang="it-IT" sz="3200" dirty="0">
                <a:latin typeface="Arial" panose="020B0604020202020204" pitchFamily="34" charset="0"/>
              </a:rPr>
              <a:t>) viene messo al posto di Dio, </a:t>
            </a:r>
          </a:p>
          <a:p>
            <a:pPr algn="ctr">
              <a:lnSpc>
                <a:spcPct val="150000"/>
              </a:lnSpc>
              <a:spcBef>
                <a:spcPct val="0"/>
              </a:spcBef>
              <a:buFontTx/>
              <a:buNone/>
            </a:pPr>
            <a:r>
              <a:rPr lang="it-IT" altLang="it-IT" sz="3200" dirty="0">
                <a:latin typeface="Arial" panose="020B0604020202020204" pitchFamily="34" charset="0"/>
              </a:rPr>
              <a:t>pertanto </a:t>
            </a:r>
          </a:p>
          <a:p>
            <a:pPr algn="ctr">
              <a:lnSpc>
                <a:spcPct val="150000"/>
              </a:lnSpc>
              <a:spcBef>
                <a:spcPct val="0"/>
              </a:spcBef>
              <a:buFontTx/>
              <a:buNone/>
            </a:pPr>
            <a:r>
              <a:rPr lang="it-IT" altLang="it-IT" sz="3200" dirty="0">
                <a:latin typeface="Arial" panose="020B0604020202020204" pitchFamily="34" charset="0"/>
              </a:rPr>
              <a:t>è lo Stato colui che deve decidere sul singolo cittadino.</a:t>
            </a:r>
          </a:p>
          <a:p>
            <a:pPr algn="ctr">
              <a:lnSpc>
                <a:spcPct val="150000"/>
              </a:lnSpc>
              <a:spcBef>
                <a:spcPct val="0"/>
              </a:spcBef>
              <a:buFontTx/>
              <a:buNone/>
            </a:pPr>
            <a:endParaRPr lang="it-IT" altLang="it-IT" sz="1800" dirty="0">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35842" name="Rettangolo 1"/>
          <p:cNvSpPr>
            <a:spLocks noChangeArrowheads="1"/>
          </p:cNvSpPr>
          <p:nvPr/>
        </p:nvSpPr>
        <p:spPr bwMode="auto">
          <a:xfrm>
            <a:off x="1163638" y="428179"/>
            <a:ext cx="98647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200" dirty="0">
                <a:latin typeface="Arial" panose="020B0604020202020204" pitchFamily="34" charset="0"/>
              </a:rPr>
              <a:t>La legge del «</a:t>
            </a:r>
            <a:r>
              <a:rPr lang="it-IT" altLang="it-IT" sz="3200" b="1" dirty="0">
                <a:latin typeface="Arial" panose="020B0604020202020204" pitchFamily="34" charset="0"/>
              </a:rPr>
              <a:t>Taglione</a:t>
            </a:r>
            <a:r>
              <a:rPr lang="it-IT" altLang="it-IT" sz="3200" dirty="0">
                <a:latin typeface="Arial" panose="020B0604020202020204" pitchFamily="34" charset="0"/>
              </a:rPr>
              <a:t>»</a:t>
            </a:r>
          </a:p>
          <a:p>
            <a:pPr algn="ctr">
              <a:lnSpc>
                <a:spcPct val="150000"/>
              </a:lnSpc>
              <a:spcBef>
                <a:spcPct val="0"/>
              </a:spcBef>
              <a:buFontTx/>
              <a:buNone/>
            </a:pPr>
            <a:r>
              <a:rPr lang="it-IT" altLang="it-IT" sz="3200" dirty="0">
                <a:latin typeface="Arial" panose="020B0604020202020204" pitchFamily="34" charset="0"/>
              </a:rPr>
              <a:t>è anche la legge della vendetta:</a:t>
            </a:r>
          </a:p>
          <a:p>
            <a:pPr algn="ctr">
              <a:lnSpc>
                <a:spcPct val="150000"/>
              </a:lnSpc>
              <a:spcBef>
                <a:spcPct val="0"/>
              </a:spcBef>
              <a:buFontTx/>
              <a:buNone/>
            </a:pPr>
            <a:r>
              <a:rPr lang="it-IT" altLang="it-IT" sz="3200" dirty="0">
                <a:latin typeface="Arial" panose="020B0604020202020204" pitchFamily="34" charset="0"/>
              </a:rPr>
              <a:t>il male ricevuto lo posso restituire come vendetta perché tutti siamo della stessa importanza!</a:t>
            </a:r>
          </a:p>
          <a:p>
            <a:pPr algn="ctr">
              <a:lnSpc>
                <a:spcPct val="150000"/>
              </a:lnSpc>
              <a:spcBef>
                <a:spcPct val="0"/>
              </a:spcBef>
              <a:buFontTx/>
              <a:buNone/>
            </a:pPr>
            <a:endParaRPr lang="it-IT" altLang="it-IT" sz="3200" dirty="0">
              <a:latin typeface="Arial" panose="020B0604020202020204" pitchFamily="34" charset="0"/>
            </a:endParaRPr>
          </a:p>
          <a:p>
            <a:pPr algn="ctr">
              <a:lnSpc>
                <a:spcPct val="150000"/>
              </a:lnSpc>
              <a:spcBef>
                <a:spcPct val="0"/>
              </a:spcBef>
              <a:buFontTx/>
              <a:buNone/>
            </a:pPr>
            <a:r>
              <a:rPr lang="it-IT" altLang="it-IT" sz="3200" dirty="0">
                <a:latin typeface="Arial" panose="020B0604020202020204" pitchFamily="34" charset="0"/>
              </a:rPr>
              <a:t>ATTENZIONE</a:t>
            </a:r>
          </a:p>
          <a:p>
            <a:pPr algn="ctr">
              <a:lnSpc>
                <a:spcPct val="150000"/>
              </a:lnSpc>
              <a:spcBef>
                <a:spcPct val="0"/>
              </a:spcBef>
              <a:buFontTx/>
              <a:buNone/>
            </a:pPr>
            <a:r>
              <a:rPr lang="it-IT" altLang="it-IT" sz="3200" dirty="0">
                <a:latin typeface="Arial" panose="020B0604020202020204" pitchFamily="34" charset="0"/>
              </a:rPr>
              <a:t>La vendetta origina nuova vendetta, </a:t>
            </a:r>
          </a:p>
          <a:p>
            <a:pPr algn="ctr">
              <a:lnSpc>
                <a:spcPct val="150000"/>
              </a:lnSpc>
              <a:spcBef>
                <a:spcPct val="0"/>
              </a:spcBef>
              <a:buFontTx/>
              <a:buNone/>
            </a:pPr>
            <a:r>
              <a:rPr lang="it-IT" altLang="it-IT" sz="3200" b="1" dirty="0">
                <a:latin typeface="Arial" panose="020B0604020202020204" pitchFamily="34" charset="0"/>
              </a:rPr>
              <a:t>origina le Guerre</a:t>
            </a:r>
            <a:r>
              <a:rPr lang="it-IT" altLang="it-IT" sz="3200" dirty="0">
                <a:latin typeface="Arial" panose="020B0604020202020204"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ttangolo 1"/>
          <p:cNvSpPr>
            <a:spLocks noChangeArrowheads="1"/>
          </p:cNvSpPr>
          <p:nvPr/>
        </p:nvSpPr>
        <p:spPr bwMode="auto">
          <a:xfrm>
            <a:off x="1163638" y="428179"/>
            <a:ext cx="9864725" cy="47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endParaRPr lang="it-IT" altLang="it-IT" sz="3200" dirty="0">
              <a:latin typeface="Arial" panose="020B0604020202020204" pitchFamily="34" charset="0"/>
            </a:endParaRPr>
          </a:p>
          <a:p>
            <a:pPr algn="ctr">
              <a:lnSpc>
                <a:spcPct val="150000"/>
              </a:lnSpc>
              <a:spcBef>
                <a:spcPct val="0"/>
              </a:spcBef>
              <a:buFontTx/>
              <a:buNone/>
            </a:pPr>
            <a:r>
              <a:rPr lang="it-IT" altLang="it-IT" sz="4400" dirty="0">
                <a:latin typeface="Arial" panose="020B0604020202020204" pitchFamily="34" charset="0"/>
              </a:rPr>
              <a:t>La legge della giungla (del più forte)</a:t>
            </a:r>
          </a:p>
          <a:p>
            <a:pPr algn="ctr">
              <a:lnSpc>
                <a:spcPct val="150000"/>
              </a:lnSpc>
              <a:spcBef>
                <a:spcPct val="0"/>
              </a:spcBef>
              <a:buFontTx/>
              <a:buNone/>
            </a:pPr>
            <a:r>
              <a:rPr lang="it-IT" altLang="it-IT" sz="4400" dirty="0">
                <a:latin typeface="Arial" panose="020B0604020202020204" pitchFamily="34" charset="0"/>
              </a:rPr>
              <a:t>e quella del taglione, </a:t>
            </a:r>
          </a:p>
          <a:p>
            <a:pPr algn="ctr">
              <a:lnSpc>
                <a:spcPct val="150000"/>
              </a:lnSpc>
              <a:spcBef>
                <a:spcPct val="0"/>
              </a:spcBef>
              <a:buFontTx/>
              <a:buNone/>
            </a:pPr>
            <a:r>
              <a:rPr lang="it-IT" altLang="it-IT" sz="4400" dirty="0">
                <a:latin typeface="Arial" panose="020B0604020202020204" pitchFamily="34" charset="0"/>
              </a:rPr>
              <a:t>hanno sempre causato</a:t>
            </a:r>
          </a:p>
          <a:p>
            <a:pPr algn="ctr">
              <a:lnSpc>
                <a:spcPct val="150000"/>
              </a:lnSpc>
              <a:spcBef>
                <a:spcPct val="0"/>
              </a:spcBef>
              <a:buFontTx/>
              <a:buNone/>
            </a:pPr>
            <a:r>
              <a:rPr lang="it-IT" altLang="it-IT" sz="4400" b="1" dirty="0">
                <a:latin typeface="Arial" panose="020B0604020202020204" pitchFamily="34" charset="0"/>
              </a:rPr>
              <a:t>le Guerre</a:t>
            </a:r>
            <a:r>
              <a:rPr lang="it-IT" altLang="it-IT" sz="4400" dirty="0">
                <a:latin typeface="Arial" panose="020B0604020202020204" pitchFamily="34" charset="0"/>
              </a:rPr>
              <a:t>. </a:t>
            </a:r>
          </a:p>
        </p:txBody>
      </p:sp>
    </p:spTree>
    <p:extLst>
      <p:ext uri="{BB962C8B-B14F-4D97-AF65-F5344CB8AC3E}">
        <p14:creationId xmlns:p14="http://schemas.microsoft.com/office/powerpoint/2010/main" val="3516819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81200" y="274638"/>
            <a:ext cx="8229600" cy="777875"/>
          </a:xfrm>
          <a:solidFill>
            <a:schemeClr val="accent4">
              <a:lumMod val="20000"/>
              <a:lumOff val="80000"/>
            </a:schemeClr>
          </a:solidFill>
          <a:ln w="12700">
            <a:solidFill>
              <a:schemeClr val="tx1"/>
            </a:solidFill>
          </a:ln>
        </p:spPr>
        <p:txBody>
          <a:bodyPr rtlCol="0">
            <a:normAutofit/>
          </a:bodyPr>
          <a:lstStyle/>
          <a:p>
            <a:pPr eaLnBrk="1" fontAlgn="auto" hangingPunct="1">
              <a:spcAft>
                <a:spcPts val="0"/>
              </a:spcAft>
              <a:defRPr/>
            </a:pPr>
            <a:r>
              <a:rPr lang="it-IT" altLang="it-IT" b="1" dirty="0">
                <a:latin typeface="Arial" panose="020B0604020202020204" pitchFamily="34" charset="0"/>
                <a:cs typeface="Arial" panose="020B0604020202020204" pitchFamily="34" charset="0"/>
              </a:rPr>
              <a:t>3)  - La legge di Gesù</a:t>
            </a:r>
          </a:p>
        </p:txBody>
      </p:sp>
      <p:sp>
        <p:nvSpPr>
          <p:cNvPr id="95235" name="Rectangle 3"/>
          <p:cNvSpPr>
            <a:spLocks noGrp="1" noChangeArrowheads="1"/>
          </p:cNvSpPr>
          <p:nvPr>
            <p:ph idx="1"/>
          </p:nvPr>
        </p:nvSpPr>
        <p:spPr>
          <a:xfrm>
            <a:off x="335756" y="1196975"/>
            <a:ext cx="11520488" cy="5329238"/>
          </a:xfrm>
          <a:solidFill>
            <a:schemeClr val="accent4">
              <a:lumMod val="20000"/>
              <a:lumOff val="80000"/>
            </a:schemeClr>
          </a:solidFill>
          <a:ln>
            <a:solidFill>
              <a:schemeClr val="tx1"/>
            </a:solidFill>
          </a:ln>
        </p:spPr>
        <p:txBody>
          <a:bodyPr rtlCol="0">
            <a:normAutofit/>
          </a:bodyPr>
          <a:lstStyle/>
          <a:p>
            <a:pPr marL="609600" indent="-609600" eaLnBrk="1" fontAlgn="auto" hangingPunct="1">
              <a:lnSpc>
                <a:spcPct val="80000"/>
              </a:lnSpc>
              <a:spcAft>
                <a:spcPts val="0"/>
              </a:spcAft>
              <a:buFont typeface="Arial" panose="020B0604020202020204" pitchFamily="34" charset="0"/>
              <a:buNone/>
              <a:defRPr/>
            </a:pPr>
            <a:endParaRPr lang="it-IT" altLang="it-IT" sz="2000" dirty="0"/>
          </a:p>
          <a:p>
            <a:pPr marL="1066800" lvl="1" indent="-609600" eaLnBrk="1" fontAlgn="auto" hangingPunct="1">
              <a:lnSpc>
                <a:spcPct val="150000"/>
              </a:lnSpc>
              <a:spcAft>
                <a:spcPts val="0"/>
              </a:spcAft>
              <a:buFont typeface="Arial" panose="020B0604020202020204" pitchFamily="34" charset="0"/>
              <a:buNone/>
              <a:defRPr/>
            </a:pPr>
            <a:endParaRPr lang="it-IT" altLang="it-IT" sz="1000" dirty="0">
              <a:latin typeface="Arial" panose="020B0604020202020204" pitchFamily="34" charset="0"/>
              <a:cs typeface="Arial" panose="020B0604020202020204" pitchFamily="34" charset="0"/>
            </a:endParaRPr>
          </a:p>
          <a:p>
            <a:pPr marL="1066800" lvl="1" indent="-609600" eaLnBrk="1" fontAlgn="auto" hangingPunct="1">
              <a:lnSpc>
                <a:spcPct val="150000"/>
              </a:lnSpc>
              <a:spcAft>
                <a:spcPts val="0"/>
              </a:spcAft>
              <a:buFont typeface="Arial" panose="020B0604020202020204" pitchFamily="34" charset="0"/>
              <a:buNone/>
              <a:defRPr/>
            </a:pPr>
            <a:r>
              <a:rPr lang="it-IT" altLang="it-IT" sz="2800" dirty="0">
                <a:latin typeface="Arial" panose="020B0604020202020204" pitchFamily="34" charset="0"/>
                <a:cs typeface="Arial" panose="020B0604020202020204" pitchFamily="34" charset="0"/>
              </a:rPr>
              <a:t>E’ la legge totalmente incomprensibile secondo i criteri</a:t>
            </a:r>
          </a:p>
          <a:p>
            <a:pPr marL="1066800" lvl="1" indent="-609600" eaLnBrk="1" fontAlgn="auto" hangingPunct="1">
              <a:lnSpc>
                <a:spcPct val="150000"/>
              </a:lnSpc>
              <a:spcAft>
                <a:spcPts val="0"/>
              </a:spcAft>
              <a:buFont typeface="Arial" panose="020B0604020202020204" pitchFamily="34" charset="0"/>
              <a:buNone/>
              <a:defRPr/>
            </a:pPr>
            <a:r>
              <a:rPr lang="it-IT" altLang="it-IT" sz="2800" dirty="0">
                <a:latin typeface="Arial" panose="020B0604020202020204" pitchFamily="34" charset="0"/>
                <a:cs typeface="Arial" panose="020B0604020202020204" pitchFamily="34" charset="0"/>
              </a:rPr>
              <a:t>normali della vita umana. </a:t>
            </a:r>
          </a:p>
          <a:p>
            <a:pPr marL="1066800" lvl="1" indent="-609600" algn="ctr" eaLnBrk="1" fontAlgn="auto" hangingPunct="1">
              <a:lnSpc>
                <a:spcPct val="150000"/>
              </a:lnSpc>
              <a:spcAft>
                <a:spcPts val="0"/>
              </a:spcAft>
              <a:buFont typeface="Arial" panose="020B0604020202020204" pitchFamily="34" charset="0"/>
              <a:buNone/>
              <a:defRPr/>
            </a:pPr>
            <a:r>
              <a:rPr lang="it-IT" altLang="it-IT" sz="2800" dirty="0">
                <a:latin typeface="Arial" panose="020B0604020202020204" pitchFamily="34" charset="0"/>
                <a:cs typeface="Arial" panose="020B0604020202020204" pitchFamily="34" charset="0"/>
              </a:rPr>
              <a:t>E’ quella del </a:t>
            </a:r>
            <a:r>
              <a:rPr lang="it-IT" altLang="it-IT" sz="2800" b="1" dirty="0">
                <a:latin typeface="Arial" panose="020B0604020202020204" pitchFamily="34" charset="0"/>
                <a:cs typeface="Arial" panose="020B0604020202020204" pitchFamily="34" charset="0"/>
              </a:rPr>
              <a:t>PERDONO </a:t>
            </a:r>
          </a:p>
          <a:p>
            <a:pPr marL="1066800" lvl="1" indent="-609600" algn="ctr" eaLnBrk="1" fontAlgn="auto" hangingPunct="1">
              <a:lnSpc>
                <a:spcPct val="150000"/>
              </a:lnSpc>
              <a:spcAft>
                <a:spcPts val="0"/>
              </a:spcAft>
              <a:buFont typeface="Arial" panose="020B0604020202020204" pitchFamily="34" charset="0"/>
              <a:buNone/>
              <a:defRPr/>
            </a:pPr>
            <a:r>
              <a:rPr lang="it-IT" altLang="it-IT" sz="2800" b="1" dirty="0">
                <a:latin typeface="Arial" panose="020B0604020202020204" pitchFamily="34" charset="0"/>
                <a:cs typeface="Arial" panose="020B0604020202020204" pitchFamily="34" charset="0"/>
              </a:rPr>
              <a:t>Ossia del porgere l’altra guancia</a:t>
            </a:r>
            <a:r>
              <a:rPr lang="it-IT" altLang="it-IT" sz="2800" dirty="0">
                <a:latin typeface="Arial" panose="020B0604020202020204" pitchFamily="34" charset="0"/>
                <a:cs typeface="Arial" panose="020B0604020202020204" pitchFamily="34" charset="0"/>
              </a:rPr>
              <a:t> quando uno ti schiaffeggia.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5">
                                            <p:txEl>
                                              <p:pRg st="2" end="2"/>
                                            </p:txEl>
                                          </p:spTgt>
                                        </p:tgtEl>
                                        <p:attrNameLst>
                                          <p:attrName>style.visibility</p:attrName>
                                        </p:attrNameLst>
                                      </p:cBhvr>
                                      <p:to>
                                        <p:strVal val="visible"/>
                                      </p:to>
                                    </p:set>
                                    <p:animEffect transition="in" filter="fade">
                                      <p:cBhvr>
                                        <p:cTn id="7" dur="1000"/>
                                        <p:tgtEl>
                                          <p:spTgt spid="95235">
                                            <p:txEl>
                                              <p:pRg st="2" end="2"/>
                                            </p:txEl>
                                          </p:spTgt>
                                        </p:tgtEl>
                                      </p:cBhvr>
                                    </p:animEffect>
                                    <p:anim calcmode="lin" valueType="num">
                                      <p:cBhvr>
                                        <p:cTn id="8" dur="10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523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235">
                                            <p:txEl>
                                              <p:pRg st="3" end="3"/>
                                            </p:txEl>
                                          </p:spTgt>
                                        </p:tgtEl>
                                        <p:attrNameLst>
                                          <p:attrName>style.visibility</p:attrName>
                                        </p:attrNameLst>
                                      </p:cBhvr>
                                      <p:to>
                                        <p:strVal val="visible"/>
                                      </p:to>
                                    </p:set>
                                    <p:animEffect transition="in" filter="fade">
                                      <p:cBhvr>
                                        <p:cTn id="12" dur="1000"/>
                                        <p:tgtEl>
                                          <p:spTgt spid="95235">
                                            <p:txEl>
                                              <p:pRg st="3" end="3"/>
                                            </p:txEl>
                                          </p:spTgt>
                                        </p:tgtEl>
                                      </p:cBhvr>
                                    </p:animEffect>
                                    <p:anim calcmode="lin" valueType="num">
                                      <p:cBhvr>
                                        <p:cTn id="13" dur="10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523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5235">
                                            <p:txEl>
                                              <p:pRg st="4" end="4"/>
                                            </p:txEl>
                                          </p:spTgt>
                                        </p:tgtEl>
                                        <p:attrNameLst>
                                          <p:attrName>style.visibility</p:attrName>
                                        </p:attrNameLst>
                                      </p:cBhvr>
                                      <p:to>
                                        <p:strVal val="visible"/>
                                      </p:to>
                                    </p:set>
                                    <p:animEffect transition="in" filter="fade">
                                      <p:cBhvr>
                                        <p:cTn id="17" dur="1000"/>
                                        <p:tgtEl>
                                          <p:spTgt spid="95235">
                                            <p:txEl>
                                              <p:pRg st="4" end="4"/>
                                            </p:txEl>
                                          </p:spTgt>
                                        </p:tgtEl>
                                      </p:cBhvr>
                                    </p:animEffect>
                                    <p:anim calcmode="lin" valueType="num">
                                      <p:cBhvr>
                                        <p:cTn id="18" dur="10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523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5235">
                                            <p:txEl>
                                              <p:pRg st="5" end="5"/>
                                            </p:txEl>
                                          </p:spTgt>
                                        </p:tgtEl>
                                        <p:attrNameLst>
                                          <p:attrName>style.visibility</p:attrName>
                                        </p:attrNameLst>
                                      </p:cBhvr>
                                      <p:to>
                                        <p:strVal val="visible"/>
                                      </p:to>
                                    </p:set>
                                    <p:animEffect transition="in" filter="fade">
                                      <p:cBhvr>
                                        <p:cTn id="22" dur="1000"/>
                                        <p:tgtEl>
                                          <p:spTgt spid="95235">
                                            <p:txEl>
                                              <p:pRg st="5" end="5"/>
                                            </p:txEl>
                                          </p:spTgt>
                                        </p:tgtEl>
                                      </p:cBhvr>
                                    </p:animEffect>
                                    <p:anim calcmode="lin" valueType="num">
                                      <p:cBhvr>
                                        <p:cTn id="23" dur="10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95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334963" y="620713"/>
            <a:ext cx="11522075" cy="5616575"/>
          </a:xfrm>
          <a:solidFill>
            <a:schemeClr val="accent4">
              <a:lumMod val="20000"/>
              <a:lumOff val="80000"/>
            </a:schemeClr>
          </a:solidFill>
          <a:ln>
            <a:solidFill>
              <a:schemeClr val="tx1"/>
            </a:solidFill>
          </a:ln>
        </p:spPr>
        <p:txBody>
          <a:bodyPr rtlCol="0">
            <a:normAutofit/>
          </a:bodyPr>
          <a:lstStyle/>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Avete compreso?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Invece di vendicarsi, si tratta di perdonare e di porgere l’altra guancia a chi ti schiaffeggia,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di regalare un mantello quando uno ti chiede solo una tunica,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di pregare per i nostri “cari” nemici ed amarli, soprattutto se ci maltrattano e ci odiano. </a:t>
            </a:r>
          </a:p>
          <a:p>
            <a:pPr marL="609600" indent="-609600" algn="ctr" eaLnBrk="1" fontAlgn="auto" hangingPunct="1">
              <a:lnSpc>
                <a:spcPct val="150000"/>
              </a:lnSpc>
              <a:spcAft>
                <a:spcPts val="0"/>
              </a:spcAft>
              <a:buFont typeface="Arial" panose="020B0604020202020204" pitchFamily="34" charset="0"/>
              <a:buNone/>
              <a:defRPr/>
            </a:pPr>
            <a:endParaRPr lang="it-IT" altLang="it-IT" sz="2000" dirty="0">
              <a:latin typeface="Arial" panose="020B0604020202020204" pitchFamily="34" charset="0"/>
              <a:cs typeface="Arial" panose="020B0604020202020204" pitchFamily="34" charset="0"/>
            </a:endParaRP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Tale messaggio è scritto nei Vangeli e poiché disturba la nostra immaturità umana di saper amare, merita di essere riportato per intero e letto attentamente. </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E’ un passo che non può lasciare indifferenti, sconvolge e</a:t>
            </a:r>
          </a:p>
          <a:p>
            <a:pPr marL="609600" indent="-609600" algn="ctr" eaLnBrk="1" fontAlgn="auto" hangingPunct="1">
              <a:lnSpc>
                <a:spcPct val="150000"/>
              </a:lnSpc>
              <a:spcAft>
                <a:spcPts val="0"/>
              </a:spcAft>
              <a:buFont typeface="Arial" panose="020B0604020202020204" pitchFamily="34" charset="0"/>
              <a:buNone/>
              <a:defRPr/>
            </a:pPr>
            <a:r>
              <a:rPr lang="it-IT" altLang="it-IT" sz="2000" dirty="0">
                <a:latin typeface="Arial" panose="020B0604020202020204" pitchFamily="34" charset="0"/>
                <a:cs typeface="Arial" panose="020B0604020202020204" pitchFamily="34" charset="0"/>
              </a:rPr>
              <a:t>sembra impossibile viverlo.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127125" y="260350"/>
            <a:ext cx="9937750" cy="6408738"/>
          </a:xfrm>
          <a:solidFill>
            <a:schemeClr val="accent4">
              <a:lumMod val="20000"/>
              <a:lumOff val="80000"/>
            </a:schemeClr>
          </a:solidFill>
          <a:ln>
            <a:solidFill>
              <a:schemeClr val="tx1"/>
            </a:solidFill>
          </a:ln>
        </p:spPr>
        <p:txBody>
          <a:bodyPr rtlCol="0">
            <a:normAutofit/>
          </a:bodyPr>
          <a:lstStyle/>
          <a:p>
            <a:pPr eaLnBrk="1" fontAlgn="auto" hangingPunct="1">
              <a:lnSpc>
                <a:spcPct val="80000"/>
              </a:lnSpc>
              <a:spcAft>
                <a:spcPts val="0"/>
              </a:spcAft>
              <a:buFontTx/>
              <a:buNone/>
              <a:defRPr/>
            </a:pPr>
            <a:endParaRPr lang="it-IT" altLang="it-IT" sz="1400" dirty="0"/>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Sapete che nella Bibbia è stato detto: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Occhio per occhio, dente per dente.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Ma io vi dico: </a:t>
            </a:r>
            <a:r>
              <a:rPr lang="it-IT" altLang="it-IT" b="1" u="sng" dirty="0">
                <a:latin typeface="Arial" panose="020B0604020202020204" pitchFamily="34" charset="0"/>
                <a:cs typeface="Arial" panose="020B0604020202020204" pitchFamily="34" charset="0"/>
              </a:rPr>
              <a:t>non vendicatevi</a:t>
            </a:r>
            <a:r>
              <a:rPr lang="it-IT" altLang="it-IT" dirty="0">
                <a:latin typeface="Arial" panose="020B0604020202020204" pitchFamily="34" charset="0"/>
                <a:cs typeface="Arial" panose="020B0604020202020204" pitchFamily="34" charset="0"/>
              </a:rPr>
              <a:t> contro chi vi fa del male.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uno ti dà uno schiaffo sulla guancia destra,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tu presentagli anche l'altra. </a:t>
            </a:r>
          </a:p>
          <a:p>
            <a:pPr lvl="2" eaLnBrk="1" fontAlgn="auto" hangingPunct="1">
              <a:lnSpc>
                <a:spcPct val="80000"/>
              </a:lnSpc>
              <a:spcAft>
                <a:spcPts val="0"/>
              </a:spcAft>
              <a:buFontTx/>
              <a:buNone/>
              <a:defRPr/>
            </a:pPr>
            <a:endParaRPr lang="it-IT" altLang="it-IT" dirty="0">
              <a:latin typeface="Arial" panose="020B0604020202020204" pitchFamily="34" charset="0"/>
              <a:cs typeface="Arial" panose="020B0604020202020204" pitchFamily="34" charset="0"/>
            </a:endParaRP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uno vuol farti un processo per prenderti la camicia,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tu lasciagli anche il mantello. </a:t>
            </a:r>
          </a:p>
          <a:p>
            <a:pPr lvl="2" eaLnBrk="1" fontAlgn="auto" hangingPunct="1">
              <a:lnSpc>
                <a:spcPct val="80000"/>
              </a:lnSpc>
              <a:spcAft>
                <a:spcPts val="0"/>
              </a:spcAft>
              <a:buFontTx/>
              <a:buNone/>
              <a:defRPr/>
            </a:pPr>
            <a:endParaRPr lang="it-IT" altLang="it-IT" dirty="0">
              <a:latin typeface="Arial" panose="020B0604020202020204" pitchFamily="34" charset="0"/>
              <a:cs typeface="Arial" panose="020B0604020202020204" pitchFamily="34" charset="0"/>
            </a:endParaRP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uno ti costringe ad accompagnarlo per un chilometro,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tu va' con lui per due chilometri.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Se qualcuno ti chiede qualcosa, dagliela. </a:t>
            </a:r>
          </a:p>
          <a:p>
            <a:pPr lvl="2" eaLnBrk="1" fontAlgn="auto" hangingPunct="1">
              <a:lnSpc>
                <a:spcPct val="80000"/>
              </a:lnSpc>
              <a:spcAft>
                <a:spcPts val="0"/>
              </a:spcAft>
              <a:buFontTx/>
              <a:buNone/>
              <a:defRPr/>
            </a:pPr>
            <a:endParaRPr lang="it-IT" altLang="it-IT" dirty="0">
              <a:latin typeface="Arial" panose="020B0604020202020204" pitchFamily="34" charset="0"/>
              <a:cs typeface="Arial" panose="020B0604020202020204" pitchFamily="34" charset="0"/>
            </a:endParaRP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Non voltare le spalle a chi ti chiede un prestito.</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Sapete che è stato detto: </a:t>
            </a:r>
          </a:p>
          <a:p>
            <a:pPr lvl="2" algn="ctr"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ama i tuoi amici e odia i tuoi nemici. </a:t>
            </a:r>
          </a:p>
          <a:p>
            <a:pPr lvl="2" eaLnBrk="1" fontAlgn="auto" hangingPunct="1">
              <a:lnSpc>
                <a:spcPct val="80000"/>
              </a:lnSpc>
              <a:spcAft>
                <a:spcPts val="0"/>
              </a:spcAft>
              <a:buFontTx/>
              <a:buNone/>
              <a:defRPr/>
            </a:pPr>
            <a:r>
              <a:rPr lang="it-IT" altLang="it-IT" dirty="0">
                <a:latin typeface="Arial" panose="020B0604020202020204" pitchFamily="34" charset="0"/>
                <a:cs typeface="Arial" panose="020B0604020202020204" pitchFamily="34" charset="0"/>
              </a:rPr>
              <a:t>Ma io vi dico: </a:t>
            </a:r>
            <a:endParaRPr lang="it-IT" altLang="it-IT" b="1" i="1" u="sng" dirty="0">
              <a:latin typeface="Arial" panose="020B0604020202020204" pitchFamily="34" charset="0"/>
              <a:cs typeface="Arial" panose="020B0604020202020204" pitchFamily="34" charset="0"/>
            </a:endParaRPr>
          </a:p>
          <a:p>
            <a:pPr algn="ct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amate anche i vostri nemici, pregate per quelli che vi perseguitano.</a:t>
            </a:r>
            <a:r>
              <a:rPr lang="it-IT" altLang="it-IT" sz="1800" b="1" i="1" dirty="0">
                <a:latin typeface="Arial" panose="020B0604020202020204" pitchFamily="34" charset="0"/>
                <a:cs typeface="Arial" panose="020B0604020202020204" pitchFamily="34" charset="0"/>
              </a:rPr>
              <a:t> </a:t>
            </a:r>
            <a:endParaRPr lang="it-IT" altLang="it-IT" sz="18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800"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127125" y="260350"/>
            <a:ext cx="9937750" cy="6408738"/>
          </a:xfrm>
          <a:solidFill>
            <a:schemeClr val="accent4">
              <a:lumMod val="20000"/>
              <a:lumOff val="80000"/>
            </a:schemeClr>
          </a:solidFill>
          <a:ln>
            <a:solidFill>
              <a:schemeClr val="tx1"/>
            </a:solidFill>
          </a:ln>
        </p:spPr>
        <p:txBody>
          <a:bodyPr rtlCol="0">
            <a:normAutofit/>
          </a:bodyPr>
          <a:lstStyle/>
          <a:p>
            <a:pPr eaLnBrk="1" fontAlgn="auto" hangingPunct="1">
              <a:lnSpc>
                <a:spcPct val="80000"/>
              </a:lnSpc>
              <a:spcAft>
                <a:spcPts val="0"/>
              </a:spcAft>
              <a:buFontTx/>
              <a:buNone/>
              <a:defRPr/>
            </a:pPr>
            <a:endParaRPr lang="it-IT" altLang="it-IT" sz="800" dirty="0"/>
          </a:p>
          <a:p>
            <a:pP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Facendo così, diventerete veri figli di Dio, vostro Padre, che è in cielo.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Perché egli fa sorgere il suo sole sui cattivi e sui buoni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e fa piovere per quelli che fanno il bene e per quelli che fanno il male. </a:t>
            </a:r>
          </a:p>
          <a:p>
            <a:pPr lvl="1" eaLnBrk="1" fontAlgn="auto" hangingPunct="1">
              <a:lnSpc>
                <a:spcPct val="10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Se voi amate soltanto quelli che vi amano, che merito avete?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Anche i malvagi si comportano così! </a:t>
            </a:r>
          </a:p>
          <a:p>
            <a:pPr lvl="1" eaLnBrk="1" fontAlgn="auto" hangingPunct="1">
              <a:lnSpc>
                <a:spcPct val="10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Se salutate solamente i vostri amici, fate qualcosa di meglio degli altri?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Anche quelli che non conoscono Dio si comportano così! </a:t>
            </a:r>
          </a:p>
          <a:p>
            <a:pPr lvl="1" eaLnBrk="1" fontAlgn="auto" hangingPunct="1">
              <a:lnSpc>
                <a:spcPct val="100000"/>
              </a:lnSpc>
              <a:spcAft>
                <a:spcPts val="0"/>
              </a:spcAft>
              <a:buFontTx/>
              <a:buNone/>
              <a:defRPr/>
            </a:pPr>
            <a:r>
              <a:rPr lang="it-IT" altLang="it-IT" sz="2000" dirty="0">
                <a:latin typeface="Arial" panose="020B0604020202020204" pitchFamily="34" charset="0"/>
                <a:cs typeface="Arial" panose="020B0604020202020204" pitchFamily="34" charset="0"/>
              </a:rPr>
              <a:t>Siate dunque perfetti, così com'è perfetto il Padre vostro che è in cielo. </a:t>
            </a:r>
          </a:p>
          <a:p>
            <a:pPr lvl="1" algn="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algn="r" eaLnBrk="1" fontAlgn="auto" hangingPunct="1">
              <a:lnSpc>
                <a:spcPct val="10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algn="r" eaLnBrk="1" fontAlgn="auto" hangingPunct="1">
              <a:lnSpc>
                <a:spcPct val="100000"/>
              </a:lnSpc>
              <a:spcAft>
                <a:spcPts val="0"/>
              </a:spcAft>
              <a:buFontTx/>
              <a:buNone/>
              <a:defRPr/>
            </a:pPr>
            <a:r>
              <a:rPr lang="it-IT" altLang="it-IT" sz="1800" dirty="0">
                <a:latin typeface="Arial" panose="020B0604020202020204" pitchFamily="34" charset="0"/>
                <a:cs typeface="Arial" panose="020B0604020202020204" pitchFamily="34" charset="0"/>
              </a:rPr>
              <a:t>(Mt. 5,38 - 48 Bibbia LDC - ABU)</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07988" y="188913"/>
            <a:ext cx="11520487" cy="6480175"/>
          </a:xfrm>
          <a:solidFill>
            <a:schemeClr val="accent4">
              <a:lumMod val="20000"/>
              <a:lumOff val="80000"/>
            </a:schemeClr>
          </a:solidFill>
          <a:ln>
            <a:solidFill>
              <a:schemeClr val="tx1"/>
            </a:solidFill>
          </a:ln>
        </p:spPr>
        <p:txBody>
          <a:bodyPr rtlCol="0">
            <a:normAutofit lnSpcReduction="10000"/>
          </a:bodyPr>
          <a:lstStyle/>
          <a:p>
            <a:pPr eaLnBrk="1" fontAlgn="auto" hangingPunct="1">
              <a:lnSpc>
                <a:spcPct val="150000"/>
              </a:lnSpc>
              <a:spcAft>
                <a:spcPts val="0"/>
              </a:spcAft>
              <a:defRPr/>
            </a:pPr>
            <a:r>
              <a:rPr lang="it-IT" altLang="it-IT" dirty="0">
                <a:latin typeface="Arial" panose="020B0604020202020204" pitchFamily="34" charset="0"/>
                <a:cs typeface="Arial" panose="020B0604020202020204" pitchFamily="34" charset="0"/>
              </a:rPr>
              <a:t>Il passo sopra riportato presenta </a:t>
            </a:r>
          </a:p>
          <a:p>
            <a:pPr algn="ctr" eaLnBrk="1" fontAlgn="auto" hangingPunct="1">
              <a:lnSpc>
                <a:spcPct val="150000"/>
              </a:lnSpc>
              <a:spcAft>
                <a:spcPts val="0"/>
              </a:spcAft>
              <a:buFontTx/>
              <a:buNone/>
              <a:defRPr/>
            </a:pPr>
            <a:r>
              <a:rPr lang="it-IT" altLang="it-IT" b="1" u="sng" dirty="0">
                <a:latin typeface="Arial" panose="020B0604020202020204" pitchFamily="34" charset="0"/>
                <a:cs typeface="Arial" panose="020B0604020202020204" pitchFamily="34" charset="0"/>
              </a:rPr>
              <a:t>la legge dell’amore e del PERDONO</a:t>
            </a:r>
            <a:endParaRPr lang="it-IT" altLang="it-IT"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che si può capire solo quando si è intensamente innamorati. </a:t>
            </a:r>
          </a:p>
          <a:p>
            <a:pPr eaLnBrk="1" fontAlgn="auto" hangingPunct="1">
              <a:lnSpc>
                <a:spcPct val="150000"/>
              </a:lnSpc>
              <a:spcAft>
                <a:spcPts val="0"/>
              </a:spcAft>
              <a:buFontTx/>
              <a:buNone/>
              <a:defRPr/>
            </a:pPr>
            <a:endParaRPr lang="it-IT" altLang="it-IT" sz="900" dirty="0">
              <a:latin typeface="Arial" panose="020B0604020202020204" pitchFamily="34" charset="0"/>
              <a:cs typeface="Arial" panose="020B0604020202020204" pitchFamily="34" charset="0"/>
            </a:endParaRPr>
          </a:p>
          <a:p>
            <a:pPr lvl="1"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Solo nell’innamoramento si tende a vivere così: vogliamo dare tutto alla persona amata, siamo anche disposti a porgere l’altra guancia, diamo il mantello quando ci viene chiesto una tunica; perdoniamo molto più facilmente; vogliamo dare il nostro tempo anche quello più prezioso e senza nessun calcolo. </a:t>
            </a:r>
          </a:p>
          <a:p>
            <a:pPr lvl="1"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Questi comportamenti si possono solo comprendere nei rapporti intensi e di profonda amicizia, con i familiari cari, ma non con chi ci odia o con i nostri nemici.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283">
                                            <p:txEl>
                                              <p:pRg st="4" end="4"/>
                                            </p:txEl>
                                          </p:spTgt>
                                        </p:tgtEl>
                                        <p:attrNameLst>
                                          <p:attrName>style.visibility</p:attrName>
                                        </p:attrNameLst>
                                      </p:cBhvr>
                                      <p:to>
                                        <p:strVal val="visible"/>
                                      </p:to>
                                    </p:set>
                                    <p:animEffect transition="in" filter="fade">
                                      <p:cBhvr>
                                        <p:cTn id="7" dur="1000"/>
                                        <p:tgtEl>
                                          <p:spTgt spid="97283">
                                            <p:txEl>
                                              <p:pRg st="4" end="4"/>
                                            </p:txEl>
                                          </p:spTgt>
                                        </p:tgtEl>
                                      </p:cBhvr>
                                    </p:animEffect>
                                    <p:anim calcmode="lin" valueType="num">
                                      <p:cBhvr>
                                        <p:cTn id="8" dur="10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728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7283">
                                            <p:txEl>
                                              <p:pRg st="5" end="5"/>
                                            </p:txEl>
                                          </p:spTgt>
                                        </p:tgtEl>
                                        <p:attrNameLst>
                                          <p:attrName>style.visibility</p:attrName>
                                        </p:attrNameLst>
                                      </p:cBhvr>
                                      <p:to>
                                        <p:strVal val="visible"/>
                                      </p:to>
                                    </p:set>
                                    <p:animEffect transition="in" filter="fade">
                                      <p:cBhvr>
                                        <p:cTn id="12" dur="1000"/>
                                        <p:tgtEl>
                                          <p:spTgt spid="97283">
                                            <p:txEl>
                                              <p:pRg st="5" end="5"/>
                                            </p:txEl>
                                          </p:spTgt>
                                        </p:tgtEl>
                                      </p:cBhvr>
                                    </p:animEffect>
                                    <p:anim calcmode="lin" valueType="num">
                                      <p:cBhvr>
                                        <p:cTn id="13" dur="10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972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479425" y="296863"/>
            <a:ext cx="11233150" cy="6264275"/>
          </a:xfrm>
          <a:solidFill>
            <a:schemeClr val="accent4">
              <a:lumMod val="20000"/>
              <a:lumOff val="80000"/>
            </a:schemeClr>
          </a:solidFill>
          <a:ln>
            <a:solidFill>
              <a:schemeClr val="tx1"/>
            </a:solidFill>
          </a:ln>
        </p:spPr>
        <p:txBody>
          <a:bodyPr rtlCol="0">
            <a:normAutofit fontScale="70000" lnSpcReduction="20000"/>
          </a:bodyPr>
          <a:lstStyle/>
          <a:p>
            <a:pPr eaLnBrk="1" fontAlgn="auto" hangingPunct="1">
              <a:lnSpc>
                <a:spcPct val="160000"/>
              </a:lnSpc>
              <a:spcAft>
                <a:spcPts val="0"/>
              </a:spcAft>
              <a:defRPr/>
            </a:pPr>
            <a:r>
              <a:rPr lang="it-IT" altLang="it-IT" sz="3200" dirty="0">
                <a:latin typeface="Arial" panose="020B0604020202020204" pitchFamily="34" charset="0"/>
                <a:cs typeface="Arial" panose="020B0604020202020204" pitchFamily="34" charset="0"/>
              </a:rPr>
              <a:t>Gesù si riferiva anche ai nostri nemici. Addirittura afferma di pregare per coloro che ci perseguitano! </a:t>
            </a:r>
          </a:p>
          <a:p>
            <a:pPr eaLnBrk="1" fontAlgn="auto" hangingPunct="1">
              <a:lnSpc>
                <a:spcPct val="160000"/>
              </a:lnSpc>
              <a:spcAft>
                <a:spcPts val="0"/>
              </a:spcAft>
              <a:defRPr/>
            </a:pPr>
            <a:r>
              <a:rPr lang="it-IT" altLang="it-IT" sz="3200" dirty="0">
                <a:latin typeface="Arial" panose="020B0604020202020204" pitchFamily="34" charset="0"/>
                <a:cs typeface="Arial" panose="020B0604020202020204" pitchFamily="34" charset="0"/>
              </a:rPr>
              <a:t>Per arrivare a questa terza legge dell’amore occorre una grande e lenta crescita umana durante la quale Dio deve avere molta pazienza, deve aspettare molto. </a:t>
            </a:r>
            <a:endParaRPr lang="it-IT" altLang="it-IT" dirty="0">
              <a:latin typeface="Arial" panose="020B0604020202020204" pitchFamily="34" charset="0"/>
              <a:cs typeface="Arial" panose="020B0604020202020204" pitchFamily="34" charset="0"/>
            </a:endParaRPr>
          </a:p>
          <a:p>
            <a:pPr eaLnBrk="1" fontAlgn="auto" hangingPunct="1">
              <a:lnSpc>
                <a:spcPct val="160000"/>
              </a:lnSpc>
              <a:spcAft>
                <a:spcPts val="0"/>
              </a:spcAft>
              <a:buFontTx/>
              <a:buNone/>
              <a:defRPr/>
            </a:pPr>
            <a:r>
              <a:rPr lang="it-IT" altLang="it-IT" sz="3200" dirty="0">
                <a:latin typeface="Arial" panose="020B0604020202020204" pitchFamily="34" charset="0"/>
                <a:cs typeface="Arial" panose="020B0604020202020204" pitchFamily="34" charset="0"/>
              </a:rPr>
              <a:t>Il comportamento più abituale dell’uomo è quello primitivo della giungla. In qualche raro caso ci si comporta considerando gli uomini della stessa importanza (legge del taglione). Ma amare coloro che ci perseguitano per il momento è incomprensibile e sembra impossibile. </a:t>
            </a:r>
            <a:endParaRPr lang="it-IT" altLang="it-IT" dirty="0">
              <a:latin typeface="Arial" panose="020B0604020202020204" pitchFamily="34" charset="0"/>
              <a:cs typeface="Arial" panose="020B0604020202020204" pitchFamily="34" charset="0"/>
            </a:endParaRPr>
          </a:p>
          <a:p>
            <a:pPr eaLnBrk="1" fontAlgn="auto" hangingPunct="1">
              <a:lnSpc>
                <a:spcPct val="160000"/>
              </a:lnSpc>
              <a:spcAft>
                <a:spcPts val="0"/>
              </a:spcAft>
              <a:buFontTx/>
              <a:buNone/>
              <a:defRPr/>
            </a:pPr>
            <a:r>
              <a:rPr lang="it-IT" altLang="it-IT" sz="3200" dirty="0">
                <a:latin typeface="Arial" panose="020B0604020202020204" pitchFamily="34" charset="0"/>
                <a:cs typeface="Arial" panose="020B0604020202020204" pitchFamily="34" charset="0"/>
              </a:rPr>
              <a:t>Pregare per coloro che ci sono fortemente antipatici e insopportabili, che ci maltrattano pesantemente, che ci umiliano nelle nostre difficoltà e non hanno un minimo sentimento umano nei nostri confronti, provoca, irrita, indispettisce è al di sopra di ogni logica umana, sembra impossibile.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96706" y="289679"/>
            <a:ext cx="9998589" cy="5724644"/>
          </a:xfrm>
          <a:prstGeom prst="rect">
            <a:avLst/>
          </a:prstGeom>
        </p:spPr>
        <p:txBody>
          <a:bodyPr wrap="square">
            <a:spAutoFit/>
          </a:bodyPr>
          <a:lstStyle/>
          <a:p>
            <a:pPr algn="ctr">
              <a:lnSpc>
                <a:spcPct val="150000"/>
              </a:lnSpc>
            </a:pPr>
            <a:r>
              <a:rPr lang="it-IT" sz="2400" dirty="0"/>
              <a:t>Non esiste progresso sociale ed economico</a:t>
            </a:r>
          </a:p>
          <a:p>
            <a:pPr algn="ctr">
              <a:lnSpc>
                <a:spcPct val="150000"/>
              </a:lnSpc>
            </a:pPr>
            <a:r>
              <a:rPr lang="it-IT" sz="2400" dirty="0"/>
              <a:t>se prima di tutto non c’è una morale, </a:t>
            </a:r>
          </a:p>
          <a:p>
            <a:pPr algn="ctr">
              <a:lnSpc>
                <a:spcPct val="150000"/>
              </a:lnSpc>
            </a:pPr>
            <a:r>
              <a:rPr lang="it-IT" sz="2400" dirty="0"/>
              <a:t>una etica di comportamento </a:t>
            </a:r>
            <a:r>
              <a:rPr lang="it-IT" sz="2400" b="1" dirty="0"/>
              <a:t>per il bene di tutti</a:t>
            </a:r>
            <a:r>
              <a:rPr lang="it-IT" sz="2400" dirty="0"/>
              <a:t>….!   </a:t>
            </a:r>
          </a:p>
          <a:p>
            <a:pPr algn="ctr">
              <a:lnSpc>
                <a:spcPct val="150000"/>
              </a:lnSpc>
            </a:pPr>
            <a:r>
              <a:rPr lang="it-IT" sz="2400" dirty="0"/>
              <a:t>(e non di solo alcuni potenti!)</a:t>
            </a:r>
          </a:p>
          <a:p>
            <a:pPr algn="ctr">
              <a:lnSpc>
                <a:spcPct val="150000"/>
              </a:lnSpc>
            </a:pPr>
            <a:endParaRPr lang="it-IT" sz="2800" dirty="0"/>
          </a:p>
          <a:p>
            <a:pPr algn="ctr">
              <a:lnSpc>
                <a:spcPct val="150000"/>
              </a:lnSpc>
            </a:pPr>
            <a:r>
              <a:rPr lang="it-IT" sz="2400" dirty="0"/>
              <a:t>Il capitalismo senza una morale </a:t>
            </a:r>
          </a:p>
          <a:p>
            <a:pPr algn="ctr">
              <a:lnSpc>
                <a:spcPct val="150000"/>
              </a:lnSpc>
            </a:pPr>
            <a:r>
              <a:rPr lang="it-IT" sz="2400" dirty="0"/>
              <a:t>nella logica del «prima io e dopo, se ne resta… anche agli altri»</a:t>
            </a:r>
          </a:p>
          <a:p>
            <a:pPr algn="ctr">
              <a:lnSpc>
                <a:spcPct val="150000"/>
              </a:lnSpc>
            </a:pPr>
            <a:r>
              <a:rPr lang="it-IT" sz="2400" dirty="0"/>
              <a:t>porta, a poco a poco, alla distruzione dell’umanità</a:t>
            </a:r>
          </a:p>
          <a:p>
            <a:pPr algn="ctr">
              <a:lnSpc>
                <a:spcPct val="150000"/>
              </a:lnSpc>
            </a:pPr>
            <a:endParaRPr lang="it-IT" sz="2000" dirty="0"/>
          </a:p>
          <a:p>
            <a:pPr algn="ctr">
              <a:lnSpc>
                <a:spcPct val="150000"/>
              </a:lnSpc>
            </a:pPr>
            <a:r>
              <a:rPr lang="it-IT" sz="2800" b="1" dirty="0"/>
              <a:t>Uguaglianza ed Equità non sono la stessa cosa</a:t>
            </a:r>
          </a:p>
        </p:txBody>
      </p:sp>
    </p:spTree>
    <p:extLst>
      <p:ext uri="{BB962C8B-B14F-4D97-AF65-F5344CB8AC3E}">
        <p14:creationId xmlns:p14="http://schemas.microsoft.com/office/powerpoint/2010/main" val="3637176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695325" y="333375"/>
            <a:ext cx="11088688" cy="6264275"/>
          </a:xfrm>
          <a:solidFill>
            <a:schemeClr val="accent4">
              <a:lumMod val="20000"/>
              <a:lumOff val="80000"/>
            </a:schemeClr>
          </a:solidFill>
          <a:ln>
            <a:solidFill>
              <a:schemeClr val="tx1"/>
            </a:solidFill>
          </a:ln>
        </p:spPr>
        <p:txBody>
          <a:bodyPr rtlCol="0">
            <a:normAutofit fontScale="85000" lnSpcReduction="20000"/>
          </a:bodyPr>
          <a:lstStyle/>
          <a:p>
            <a:pPr eaLnBrk="1" fontAlgn="auto" hangingPunct="1">
              <a:lnSpc>
                <a:spcPct val="150000"/>
              </a:lnSpc>
              <a:spcAft>
                <a:spcPts val="0"/>
              </a:spcAft>
              <a:defRPr/>
            </a:pPr>
            <a:r>
              <a:rPr lang="it-IT" altLang="it-IT" sz="2600" dirty="0">
                <a:latin typeface="Arial" panose="020B0604020202020204" pitchFamily="34" charset="0"/>
                <a:cs typeface="Arial" panose="020B0604020202020204" pitchFamily="34" charset="0"/>
              </a:rPr>
              <a:t>Eppure la condotta proposta da Cristo non dovrebbe apparire nuova, molti hanno sperimentato che cosa significa essere innamorati e porgere l’altra guancia alle persone che amiamo seriamente (di solito non sono molte). Molti hanno sperimentato l’ingratitudine umana quando ci si dona alle persone che sentiamo care e da cui riceviamo maltrattamenti di ogni genere. </a:t>
            </a:r>
          </a:p>
          <a:p>
            <a:pPr eaLnBrk="1" fontAlgn="auto" hangingPunct="1">
              <a:lnSpc>
                <a:spcPct val="150000"/>
              </a:lnSpc>
              <a:spcAft>
                <a:spcPts val="0"/>
              </a:spcAft>
              <a:defRPr/>
            </a:pPr>
            <a:r>
              <a:rPr lang="it-IT" altLang="it-IT" sz="2600" dirty="0">
                <a:latin typeface="Arial" panose="020B0604020202020204" pitchFamily="34" charset="0"/>
                <a:cs typeface="Arial" panose="020B0604020202020204" pitchFamily="34" charset="0"/>
              </a:rPr>
              <a:t>Gesù chiamò amico il traditore Giuda Iscariota e, come se non bastasse, lo baciò; sulla croce ebbe anche il coraggio di dire a coloro che lo deridevano, gli sputavano in faccia, lo frustavano </a:t>
            </a:r>
          </a:p>
          <a:p>
            <a:pPr marL="0" indent="0" algn="ctr" eaLnBrk="1" fontAlgn="auto" hangingPunct="1">
              <a:lnSpc>
                <a:spcPct val="100000"/>
              </a:lnSpc>
              <a:spcAft>
                <a:spcPts val="0"/>
              </a:spcAft>
              <a:buFont typeface="Arial" panose="020B0604020202020204" pitchFamily="34" charset="0"/>
              <a:buNone/>
              <a:defRPr/>
            </a:pPr>
            <a:r>
              <a:rPr lang="it-IT" altLang="it-IT" sz="2600" dirty="0">
                <a:latin typeface="Arial" panose="020B0604020202020204" pitchFamily="34" charset="0"/>
                <a:cs typeface="Arial" panose="020B0604020202020204" pitchFamily="34" charset="0"/>
              </a:rPr>
              <a:t>«</a:t>
            </a:r>
            <a:r>
              <a:rPr lang="it-IT" altLang="it-IT" sz="2600" b="1" dirty="0">
                <a:latin typeface="Arial" panose="020B0604020202020204" pitchFamily="34" charset="0"/>
                <a:cs typeface="Arial" panose="020B0604020202020204" pitchFamily="34" charset="0"/>
              </a:rPr>
              <a:t>Padre perdona loro perché non sanno quello che fanno».</a:t>
            </a:r>
            <a:r>
              <a:rPr lang="it-IT" altLang="it-IT" sz="2600" dirty="0">
                <a:latin typeface="Arial" panose="020B0604020202020204" pitchFamily="34" charset="0"/>
                <a:cs typeface="Arial" panose="020B0604020202020204" pitchFamily="34" charset="0"/>
              </a:rPr>
              <a:t> </a:t>
            </a:r>
          </a:p>
          <a:p>
            <a:pPr eaLnBrk="1" fontAlgn="auto" hangingPunct="1">
              <a:lnSpc>
                <a:spcPct val="160000"/>
              </a:lnSpc>
              <a:spcAft>
                <a:spcPts val="0"/>
              </a:spcAft>
              <a:defRPr/>
            </a:pPr>
            <a:r>
              <a:rPr lang="it-IT" altLang="it-IT" sz="2600" dirty="0">
                <a:latin typeface="Arial" panose="020B0604020202020204" pitchFamily="34" charset="0"/>
                <a:cs typeface="Arial" panose="020B0604020202020204" pitchFamily="34" charset="0"/>
              </a:rPr>
              <a:t>Il Cristianesimo sembra una forza che deve servire per liberare l’uomo dalla legge della giungla e delle vendetta e portarlo a quella degli innamorati. L’amore verso chi ci maltratta va oltre gli istinti umani, costringe l’uomo a superare i propri orgogli, i propri sentimenti di vendetta, ad essere umile.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263352" y="260350"/>
            <a:ext cx="11737304" cy="6337300"/>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lnSpc>
                <a:spcPct val="160000"/>
              </a:lnSpc>
              <a:spcAft>
                <a:spcPts val="0"/>
              </a:spcAft>
              <a:defRPr/>
            </a:pPr>
            <a:r>
              <a:rPr lang="it-IT" altLang="it-IT" sz="2700" b="1" dirty="0">
                <a:latin typeface="Arial" panose="020B0604020202020204" pitchFamily="34" charset="0"/>
                <a:cs typeface="Arial" panose="020B0604020202020204" pitchFamily="34" charset="0"/>
              </a:rPr>
              <a:t>L’amore unisce e avvicina, l’orgoglio e la vendetta divide e allontana le persone</a:t>
            </a:r>
            <a:r>
              <a:rPr lang="it-IT" altLang="it-IT" sz="2700" dirty="0">
                <a:latin typeface="Arial" panose="020B0604020202020204" pitchFamily="34" charset="0"/>
                <a:cs typeface="Arial" panose="020B0604020202020204" pitchFamily="34" charset="0"/>
              </a:rPr>
              <a:t>. </a:t>
            </a:r>
            <a:endParaRPr lang="it-IT" altLang="it-IT" sz="2700" dirty="0" smtClean="0">
              <a:latin typeface="Arial" panose="020B0604020202020204" pitchFamily="34" charset="0"/>
              <a:cs typeface="Arial" panose="020B0604020202020204" pitchFamily="34" charset="0"/>
            </a:endParaRPr>
          </a:p>
          <a:p>
            <a:pPr marL="457200" lvl="1" indent="0" eaLnBrk="1" fontAlgn="auto" hangingPunct="1">
              <a:lnSpc>
                <a:spcPct val="160000"/>
              </a:lnSpc>
              <a:spcAft>
                <a:spcPts val="0"/>
              </a:spcAft>
              <a:buNone/>
              <a:defRPr/>
            </a:pPr>
            <a:r>
              <a:rPr lang="it-IT" altLang="it-IT" dirty="0" smtClean="0">
                <a:latin typeface="Arial" panose="020B0604020202020204" pitchFamily="34" charset="0"/>
                <a:cs typeface="Arial" panose="020B0604020202020204" pitchFamily="34" charset="0"/>
              </a:rPr>
              <a:t>E</a:t>
            </a:r>
            <a:r>
              <a:rPr lang="it-IT" altLang="it-IT" dirty="0">
                <a:latin typeface="Arial" panose="020B0604020202020204" pitchFamily="34" charset="0"/>
                <a:cs typeface="Arial" panose="020B0604020202020204" pitchFamily="34" charset="0"/>
              </a:rPr>
              <a:t>’ la legge che va contro l’orgoglio degli uomini. Prima che i Cristiani comprendessero che la legge della schiavitù doveva essere abolita su tutta la terra (almeno legalmente) sono trascorsi circa 1.800 anni. Quanti ne occorreranno per comprendere che il denaro è solo un aspetto di garanzia materiale e pertanto è immorale? </a:t>
            </a:r>
          </a:p>
          <a:p>
            <a:pPr marL="457200" lvl="1" indent="0" eaLnBrk="1" fontAlgn="auto" hangingPunct="1">
              <a:lnSpc>
                <a:spcPct val="160000"/>
              </a:lnSpc>
              <a:spcAft>
                <a:spcPts val="0"/>
              </a:spcAft>
              <a:buNone/>
              <a:defRPr/>
            </a:pPr>
            <a:r>
              <a:rPr lang="it-IT" altLang="it-IT" dirty="0">
                <a:latin typeface="Arial" panose="020B0604020202020204" pitchFamily="34" charset="0"/>
                <a:cs typeface="Arial" panose="020B0604020202020204" pitchFamily="34" charset="0"/>
              </a:rPr>
              <a:t>E non parliamo dell’usura e degli interessi sui capitali prestati dalle banche!</a:t>
            </a:r>
          </a:p>
          <a:p>
            <a:pPr marL="457200" lvl="1" indent="0" eaLnBrk="1" fontAlgn="auto" hangingPunct="1">
              <a:lnSpc>
                <a:spcPct val="160000"/>
              </a:lnSpc>
              <a:spcAft>
                <a:spcPts val="0"/>
              </a:spcAft>
              <a:buNone/>
              <a:defRPr/>
            </a:pPr>
            <a:r>
              <a:rPr lang="it-IT" altLang="it-IT" dirty="0">
                <a:latin typeface="Arial" panose="020B0604020202020204" pitchFamily="34" charset="0"/>
                <a:cs typeface="Arial" panose="020B0604020202020204" pitchFamily="34" charset="0"/>
              </a:rPr>
              <a:t>Quando si ama ci si scambiano i doni senza garanzie materiali.</a:t>
            </a:r>
          </a:p>
          <a:p>
            <a:pPr marL="457200" lvl="1" indent="0" eaLnBrk="1" fontAlgn="auto" hangingPunct="1">
              <a:lnSpc>
                <a:spcPct val="160000"/>
              </a:lnSpc>
              <a:spcAft>
                <a:spcPts val="0"/>
              </a:spcAft>
              <a:buNone/>
              <a:defRPr/>
            </a:pPr>
            <a:r>
              <a:rPr lang="it-IT" altLang="it-IT" dirty="0">
                <a:latin typeface="Arial" panose="020B0604020202020204" pitchFamily="34" charset="0"/>
                <a:cs typeface="Arial" panose="020B0604020202020204" pitchFamily="34" charset="0"/>
              </a:rPr>
              <a:t>A S. Paolo sembrava impossibile una società senza schiavi, oggi nella mentalità capitalistica sembra impossibile una società senza denaro, senza interessi sui capitali prestati. </a:t>
            </a:r>
            <a:endParaRPr lang="it-IT" altLang="it-IT" dirty="0" smtClean="0">
              <a:latin typeface="Arial" panose="020B0604020202020204" pitchFamily="34" charset="0"/>
              <a:cs typeface="Arial" panose="020B0604020202020204" pitchFamily="34" charset="0"/>
            </a:endParaRPr>
          </a:p>
          <a:p>
            <a:pPr marL="457200" lvl="1" indent="0" eaLnBrk="1" fontAlgn="auto" hangingPunct="1">
              <a:lnSpc>
                <a:spcPct val="160000"/>
              </a:lnSpc>
              <a:spcAft>
                <a:spcPts val="0"/>
              </a:spcAft>
              <a:buNone/>
              <a:defRPr/>
            </a:pPr>
            <a:r>
              <a:rPr lang="it-IT" altLang="it-IT" dirty="0" smtClean="0">
                <a:latin typeface="Arial" panose="020B0604020202020204" pitchFamily="34" charset="0"/>
                <a:cs typeface="Arial" panose="020B0604020202020204" pitchFamily="34" charset="0"/>
              </a:rPr>
              <a:t>Quando </a:t>
            </a:r>
            <a:r>
              <a:rPr lang="it-IT" altLang="it-IT" dirty="0">
                <a:latin typeface="Arial" panose="020B0604020202020204" pitchFamily="34" charset="0"/>
                <a:cs typeface="Arial" panose="020B0604020202020204" pitchFamily="34" charset="0"/>
              </a:rPr>
              <a:t>l’umanità sarà realmente capace di amare i nemici, non ci sarà bisogno del denaro come garanzia materiale di scambio dei beni. Dio deve aspettare molto, deve avere una immensa pazienza che solo Lui può avere.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D68662E-24A4-434C-BB14-31DD6155CE70}"/>
              </a:ext>
            </a:extLst>
          </p:cNvPr>
          <p:cNvSpPr/>
          <p:nvPr/>
        </p:nvSpPr>
        <p:spPr>
          <a:xfrm>
            <a:off x="407368" y="289679"/>
            <a:ext cx="11377264" cy="6278642"/>
          </a:xfrm>
          <a:prstGeom prst="rect">
            <a:avLst/>
          </a:prstGeom>
          <a:solidFill>
            <a:srgbClr val="FFFFC5"/>
          </a:solidFill>
        </p:spPr>
        <p:txBody>
          <a:bodyPr wrap="square">
            <a:spAutoFit/>
          </a:bodyPr>
          <a:lstStyle/>
          <a:p>
            <a:pPr lvl="1" algn="ctr">
              <a:lnSpc>
                <a:spcPct val="150000"/>
              </a:lnSpc>
            </a:pPr>
            <a:r>
              <a:rPr lang="it-IT" sz="3200" dirty="0">
                <a:solidFill>
                  <a:srgbClr val="202122"/>
                </a:solidFill>
              </a:rPr>
              <a:t>La </a:t>
            </a:r>
            <a:r>
              <a:rPr lang="it-IT" sz="3200" b="1" dirty="0">
                <a:solidFill>
                  <a:srgbClr val="202122"/>
                </a:solidFill>
              </a:rPr>
              <a:t>correzione fraterna</a:t>
            </a:r>
            <a:r>
              <a:rPr lang="it-IT" sz="3200" dirty="0">
                <a:solidFill>
                  <a:srgbClr val="202122"/>
                </a:solidFill>
              </a:rPr>
              <a:t> </a:t>
            </a:r>
          </a:p>
          <a:p>
            <a:pPr lvl="1" algn="ctr">
              <a:lnSpc>
                <a:spcPct val="150000"/>
              </a:lnSpc>
            </a:pPr>
            <a:r>
              <a:rPr lang="it-IT" sz="3200" dirty="0">
                <a:solidFill>
                  <a:srgbClr val="202122"/>
                </a:solidFill>
              </a:rPr>
              <a:t>è una pratica di vita cristiana insegnata da Gesù.</a:t>
            </a:r>
          </a:p>
          <a:p>
            <a:pPr lvl="1"/>
            <a:endParaRPr lang="it-IT" dirty="0">
              <a:solidFill>
                <a:srgbClr val="202122"/>
              </a:solidFill>
            </a:endParaRPr>
          </a:p>
          <a:p>
            <a:pPr lvl="1">
              <a:lnSpc>
                <a:spcPct val="150000"/>
              </a:lnSpc>
            </a:pPr>
            <a:r>
              <a:rPr lang="it-IT" sz="2400" b="1" dirty="0">
                <a:solidFill>
                  <a:srgbClr val="202122"/>
                </a:solidFill>
              </a:rPr>
              <a:t>Mt 18,15-17  </a:t>
            </a:r>
            <a:r>
              <a:rPr lang="it-IT" sz="2400" dirty="0">
                <a:solidFill>
                  <a:srgbClr val="202122"/>
                </a:solidFill>
              </a:rPr>
              <a:t>«Ora se il tuo fratello ha peccato contro di te, va e prendilo fra te e lui solo; se ti ascolta, tu hai guadagnato il tuo fratello; ma se non ti ascolta, ti prendi con te ancora uno o due persone, </a:t>
            </a:r>
            <a:r>
              <a:rPr lang="it-IT" sz="2400" dirty="0" err="1">
                <a:solidFill>
                  <a:srgbClr val="202122"/>
                </a:solidFill>
              </a:rPr>
              <a:t>affinchè</a:t>
            </a:r>
            <a:r>
              <a:rPr lang="it-IT" sz="2400" dirty="0">
                <a:solidFill>
                  <a:srgbClr val="202122"/>
                </a:solidFill>
              </a:rPr>
              <a:t> ogni parola sia confermata per la bocca di due o tre testimoni. Se poi rifiuta di ascoltarli, </a:t>
            </a:r>
            <a:r>
              <a:rPr lang="it-IT" sz="2400" dirty="0" err="1">
                <a:solidFill>
                  <a:srgbClr val="202122"/>
                </a:solidFill>
              </a:rPr>
              <a:t>dila</a:t>
            </a:r>
            <a:r>
              <a:rPr lang="it-IT" sz="2400" dirty="0">
                <a:solidFill>
                  <a:srgbClr val="202122"/>
                </a:solidFill>
              </a:rPr>
              <a:t> alla chiesa; e se rifiuta anche di ascoltare la chiesa, sia per te come il pagano e il pubblicano.</a:t>
            </a:r>
          </a:p>
          <a:p>
            <a:pPr lvl="1"/>
            <a:endParaRPr lang="it-IT" sz="2400" dirty="0">
              <a:solidFill>
                <a:srgbClr val="202122"/>
              </a:solidFill>
            </a:endParaRPr>
          </a:p>
          <a:p>
            <a:pPr lvl="1">
              <a:lnSpc>
                <a:spcPct val="150000"/>
              </a:lnSpc>
            </a:pPr>
            <a:r>
              <a:rPr lang="it-IT" sz="2400" b="1" dirty="0"/>
              <a:t>Matteo 10</a:t>
            </a:r>
            <a:r>
              <a:rPr lang="it-IT" sz="2400" dirty="0"/>
              <a:t>,</a:t>
            </a:r>
            <a:r>
              <a:rPr lang="it-IT" sz="2400" b="1" dirty="0"/>
              <a:t>14</a:t>
            </a:r>
            <a:r>
              <a:rPr lang="it-IT" sz="2400" dirty="0"/>
              <a:t>. Se qualcuno non vi riceve né ascolta le vostre parole, uscendo da quella casa o da quella città, scotete la polvere dai vostri piedi</a:t>
            </a:r>
            <a:r>
              <a:rPr lang="it-IT" sz="2400" dirty="0" smtClean="0"/>
              <a:t>.</a:t>
            </a:r>
          </a:p>
          <a:p>
            <a:pPr lvl="1">
              <a:lnSpc>
                <a:spcPct val="150000"/>
              </a:lnSpc>
            </a:pPr>
            <a:endParaRPr lang="it-IT" sz="800" dirty="0"/>
          </a:p>
        </p:txBody>
      </p:sp>
    </p:spTree>
    <p:extLst>
      <p:ext uri="{BB962C8B-B14F-4D97-AF65-F5344CB8AC3E}">
        <p14:creationId xmlns:p14="http://schemas.microsoft.com/office/powerpoint/2010/main" val="1387485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9899A67-D4A3-4F78-BF91-6DB6F9AD974E}"/>
              </a:ext>
            </a:extLst>
          </p:cNvPr>
          <p:cNvSpPr/>
          <p:nvPr/>
        </p:nvSpPr>
        <p:spPr>
          <a:xfrm>
            <a:off x="371364" y="162593"/>
            <a:ext cx="11449272" cy="6878806"/>
          </a:xfrm>
          <a:prstGeom prst="rect">
            <a:avLst/>
          </a:prstGeom>
          <a:solidFill>
            <a:srgbClr val="FFFFC5"/>
          </a:solidFill>
        </p:spPr>
        <p:txBody>
          <a:bodyPr wrap="square">
            <a:spAutoFit/>
          </a:bodyPr>
          <a:lstStyle/>
          <a:p>
            <a:pPr lvl="1">
              <a:lnSpc>
                <a:spcPct val="150000"/>
              </a:lnSpc>
            </a:pPr>
            <a:r>
              <a:rPr lang="it-IT" sz="2200" b="1" dirty="0">
                <a:solidFill>
                  <a:srgbClr val="202122"/>
                </a:solidFill>
              </a:rPr>
              <a:t>ATTENZIONE</a:t>
            </a:r>
          </a:p>
          <a:p>
            <a:pPr lvl="1">
              <a:lnSpc>
                <a:spcPct val="150000"/>
              </a:lnSpc>
            </a:pPr>
            <a:r>
              <a:rPr lang="it-IT" sz="2200" dirty="0">
                <a:solidFill>
                  <a:srgbClr val="202122"/>
                </a:solidFill>
              </a:rPr>
              <a:t>Secondo Gesù non è segno di carità e di vero amore lasciare che un fratello nella fede viva senza rendersi conto del proprio peccato. </a:t>
            </a:r>
          </a:p>
          <a:p>
            <a:pPr lvl="1">
              <a:lnSpc>
                <a:spcPct val="150000"/>
              </a:lnSpc>
            </a:pPr>
            <a:endParaRPr lang="it-IT" sz="800" dirty="0">
              <a:solidFill>
                <a:srgbClr val="202122"/>
              </a:solidFill>
            </a:endParaRPr>
          </a:p>
          <a:p>
            <a:pPr lvl="1">
              <a:lnSpc>
                <a:spcPct val="150000"/>
              </a:lnSpc>
            </a:pPr>
            <a:r>
              <a:rPr lang="it-IT" sz="2200" dirty="0">
                <a:solidFill>
                  <a:srgbClr val="202122"/>
                </a:solidFill>
              </a:rPr>
              <a:t>Tale concetto è differente dall</a:t>
            </a:r>
            <a:r>
              <a:rPr lang="it-IT" sz="2200" dirty="0">
                <a:solidFill>
                  <a:srgbClr val="202122"/>
                </a:solidFill>
                <a:hlinkClick r:id="rId2" tooltip="Educazione"/>
              </a:rPr>
              <a:t>’</a:t>
            </a:r>
            <a:r>
              <a:rPr lang="it-IT" sz="2200" dirty="0">
                <a:solidFill>
                  <a:srgbClr val="202122"/>
                </a:solidFill>
              </a:rPr>
              <a:t>educazione come solitamente intesa, </a:t>
            </a:r>
            <a:endParaRPr lang="it-IT" sz="2200" dirty="0" smtClean="0">
              <a:solidFill>
                <a:srgbClr val="202122"/>
              </a:solidFill>
            </a:endParaRPr>
          </a:p>
          <a:p>
            <a:pPr lvl="1">
              <a:lnSpc>
                <a:spcPct val="150000"/>
              </a:lnSpc>
            </a:pPr>
            <a:r>
              <a:rPr lang="it-IT" sz="2200" b="1" dirty="0" smtClean="0">
                <a:solidFill>
                  <a:srgbClr val="202122"/>
                </a:solidFill>
              </a:rPr>
              <a:t>a)</a:t>
            </a:r>
            <a:r>
              <a:rPr lang="it-IT" sz="2200" dirty="0" smtClean="0">
                <a:solidFill>
                  <a:srgbClr val="202122"/>
                </a:solidFill>
              </a:rPr>
              <a:t> la </a:t>
            </a:r>
            <a:r>
              <a:rPr lang="it-IT" sz="2200" dirty="0">
                <a:solidFill>
                  <a:srgbClr val="202122"/>
                </a:solidFill>
              </a:rPr>
              <a:t>cui premessa </a:t>
            </a:r>
            <a:endParaRPr lang="it-IT" sz="2200" dirty="0">
              <a:solidFill>
                <a:srgbClr val="202122"/>
              </a:solidFill>
            </a:endParaRPr>
          </a:p>
          <a:p>
            <a:pPr lvl="1" algn="ctr">
              <a:lnSpc>
                <a:spcPct val="150000"/>
              </a:lnSpc>
            </a:pPr>
            <a:r>
              <a:rPr lang="it-IT" sz="2200" dirty="0" smtClean="0">
                <a:solidFill>
                  <a:srgbClr val="202122"/>
                </a:solidFill>
              </a:rPr>
              <a:t>è il </a:t>
            </a:r>
            <a:r>
              <a:rPr lang="it-IT" sz="2400" b="1" dirty="0" smtClean="0">
                <a:solidFill>
                  <a:srgbClr val="202122"/>
                </a:solidFill>
              </a:rPr>
              <a:t>giudicare </a:t>
            </a:r>
            <a:r>
              <a:rPr lang="it-IT" sz="2400" b="1" dirty="0">
                <a:solidFill>
                  <a:srgbClr val="202122"/>
                </a:solidFill>
              </a:rPr>
              <a:t>l'altro da una posizione superiore</a:t>
            </a:r>
            <a:r>
              <a:rPr lang="it-IT" sz="2400" dirty="0">
                <a:solidFill>
                  <a:srgbClr val="202122"/>
                </a:solidFill>
              </a:rPr>
              <a:t>, </a:t>
            </a:r>
          </a:p>
          <a:p>
            <a:pPr lvl="1">
              <a:lnSpc>
                <a:spcPct val="150000"/>
              </a:lnSpc>
            </a:pPr>
            <a:r>
              <a:rPr lang="it-IT" sz="2400" b="1" dirty="0" smtClean="0">
                <a:solidFill>
                  <a:srgbClr val="202122"/>
                </a:solidFill>
              </a:rPr>
              <a:t>b)</a:t>
            </a:r>
            <a:r>
              <a:rPr lang="it-IT" sz="2400" dirty="0" smtClean="0">
                <a:solidFill>
                  <a:srgbClr val="202122"/>
                </a:solidFill>
              </a:rPr>
              <a:t> il </a:t>
            </a:r>
            <a:r>
              <a:rPr lang="it-IT" sz="2400" dirty="0">
                <a:solidFill>
                  <a:srgbClr val="202122"/>
                </a:solidFill>
              </a:rPr>
              <a:t>cui oggetto è </a:t>
            </a:r>
          </a:p>
          <a:p>
            <a:pPr lvl="1" algn="ctr">
              <a:lnSpc>
                <a:spcPct val="150000"/>
              </a:lnSpc>
            </a:pPr>
            <a:r>
              <a:rPr lang="it-IT" sz="2400" dirty="0">
                <a:solidFill>
                  <a:srgbClr val="202122"/>
                </a:solidFill>
              </a:rPr>
              <a:t>la </a:t>
            </a:r>
            <a:r>
              <a:rPr lang="it-IT" sz="2400" b="1" dirty="0">
                <a:solidFill>
                  <a:srgbClr val="202122"/>
                </a:solidFill>
              </a:rPr>
              <a:t>punizione di qualcuno </a:t>
            </a:r>
          </a:p>
          <a:p>
            <a:pPr lvl="1" algn="ctr">
              <a:lnSpc>
                <a:spcPct val="150000"/>
              </a:lnSpc>
            </a:pPr>
            <a:r>
              <a:rPr lang="it-IT" sz="2400" dirty="0">
                <a:solidFill>
                  <a:srgbClr val="202122"/>
                </a:solidFill>
              </a:rPr>
              <a:t>che è stato scoperto essere colpevole, </a:t>
            </a:r>
          </a:p>
          <a:p>
            <a:pPr lvl="1">
              <a:lnSpc>
                <a:spcPct val="150000"/>
              </a:lnSpc>
            </a:pPr>
            <a:r>
              <a:rPr lang="it-IT" sz="2400" b="1" dirty="0" smtClean="0">
                <a:solidFill>
                  <a:srgbClr val="202122"/>
                </a:solidFill>
              </a:rPr>
              <a:t>c)</a:t>
            </a:r>
            <a:r>
              <a:rPr lang="it-IT" sz="2400" dirty="0" smtClean="0">
                <a:solidFill>
                  <a:srgbClr val="202122"/>
                </a:solidFill>
              </a:rPr>
              <a:t> e </a:t>
            </a:r>
            <a:r>
              <a:rPr lang="it-IT" sz="2400" dirty="0">
                <a:solidFill>
                  <a:srgbClr val="202122"/>
                </a:solidFill>
              </a:rPr>
              <a:t>il cui fine </a:t>
            </a:r>
          </a:p>
          <a:p>
            <a:pPr lvl="1" algn="ctr">
              <a:lnSpc>
                <a:spcPct val="150000"/>
              </a:lnSpc>
            </a:pPr>
            <a:r>
              <a:rPr lang="it-IT" sz="2400" dirty="0">
                <a:solidFill>
                  <a:srgbClr val="202122"/>
                </a:solidFill>
              </a:rPr>
              <a:t>non è il vantaggio individuale del </a:t>
            </a:r>
            <a:r>
              <a:rPr lang="it-IT" sz="2400" dirty="0" smtClean="0">
                <a:solidFill>
                  <a:srgbClr val="202122"/>
                </a:solidFill>
              </a:rPr>
              <a:t>colpevole </a:t>
            </a:r>
            <a:endParaRPr lang="it-IT" sz="2400" dirty="0">
              <a:solidFill>
                <a:srgbClr val="202122"/>
              </a:solidFill>
            </a:endParaRPr>
          </a:p>
          <a:p>
            <a:pPr lvl="1" algn="ctr">
              <a:lnSpc>
                <a:spcPct val="150000"/>
              </a:lnSpc>
            </a:pPr>
            <a:r>
              <a:rPr lang="it-IT" sz="2400" dirty="0">
                <a:solidFill>
                  <a:srgbClr val="202122"/>
                </a:solidFill>
              </a:rPr>
              <a:t>quanto il miglioramento del bene comune.</a:t>
            </a:r>
          </a:p>
          <a:p>
            <a:pPr lvl="1" algn="ctr">
              <a:lnSpc>
                <a:spcPct val="150000"/>
              </a:lnSpc>
            </a:pPr>
            <a:endParaRPr lang="it-IT" sz="800" dirty="0">
              <a:solidFill>
                <a:srgbClr val="202122"/>
              </a:solidFill>
            </a:endParaRPr>
          </a:p>
        </p:txBody>
      </p:sp>
    </p:spTree>
    <p:extLst>
      <p:ext uri="{BB962C8B-B14F-4D97-AF65-F5344CB8AC3E}">
        <p14:creationId xmlns:p14="http://schemas.microsoft.com/office/powerpoint/2010/main" val="284051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935163" y="274638"/>
            <a:ext cx="8321675" cy="633412"/>
          </a:xfrm>
          <a:solidFill>
            <a:schemeClr val="accent4">
              <a:lumMod val="20000"/>
              <a:lumOff val="80000"/>
            </a:schemeClr>
          </a:solidFill>
        </p:spPr>
        <p:txBody>
          <a:bodyPr rtlCol="0">
            <a:normAutofit fontScale="90000"/>
          </a:bodyPr>
          <a:lstStyle/>
          <a:p>
            <a:pPr eaLnBrk="1" fontAlgn="auto" hangingPunct="1">
              <a:spcAft>
                <a:spcPts val="0"/>
              </a:spcAft>
              <a:defRPr/>
            </a:pPr>
            <a:r>
              <a:rPr lang="it-IT" altLang="it-IT" sz="4000" dirty="0">
                <a:latin typeface="Arial" panose="020B0604020202020204" pitchFamily="34" charset="0"/>
                <a:cs typeface="Arial" panose="020B0604020202020204" pitchFamily="34" charset="0"/>
              </a:rPr>
              <a:t>4)  - La Legge della </a:t>
            </a:r>
            <a:r>
              <a:rPr lang="it-IT" altLang="it-IT" sz="4000" b="1" dirty="0">
                <a:latin typeface="Arial" panose="020B0604020202020204" pitchFamily="34" charset="0"/>
                <a:cs typeface="Arial" panose="020B0604020202020204" pitchFamily="34" charset="0"/>
              </a:rPr>
              <a:t>DEMOCRAZIA</a:t>
            </a:r>
          </a:p>
        </p:txBody>
      </p:sp>
      <p:sp>
        <p:nvSpPr>
          <p:cNvPr id="103427" name="Rectangle 3"/>
          <p:cNvSpPr>
            <a:spLocks noGrp="1" noChangeArrowheads="1"/>
          </p:cNvSpPr>
          <p:nvPr>
            <p:ph idx="1"/>
          </p:nvPr>
        </p:nvSpPr>
        <p:spPr>
          <a:xfrm>
            <a:off x="623392" y="1125538"/>
            <a:ext cx="11089231" cy="5616575"/>
          </a:xfrm>
          <a:solidFill>
            <a:schemeClr val="accent4">
              <a:lumMod val="20000"/>
              <a:lumOff val="80000"/>
            </a:schemeClr>
          </a:solidFill>
          <a:ln>
            <a:solidFill>
              <a:schemeClr val="tx1"/>
            </a:solidFill>
          </a:ln>
        </p:spPr>
        <p:txBody>
          <a:bodyPr rtlCol="0">
            <a:normAutofit fontScale="70000" lnSpcReduction="20000"/>
          </a:bodyPr>
          <a:lstStyle/>
          <a:p>
            <a:pPr eaLnBrk="1" fontAlgn="auto" hangingPunct="1">
              <a:lnSpc>
                <a:spcPct val="80000"/>
              </a:lnSpc>
              <a:spcAft>
                <a:spcPts val="0"/>
              </a:spcAft>
              <a:buFontTx/>
              <a:buNone/>
              <a:defRPr/>
            </a:pPr>
            <a:endParaRPr lang="it-IT" altLang="it-IT" sz="1400" dirty="0"/>
          </a:p>
          <a:p>
            <a:pPr algn="ctr" eaLnBrk="1" fontAlgn="auto" hangingPunct="1">
              <a:lnSpc>
                <a:spcPct val="170000"/>
              </a:lnSpc>
              <a:spcAft>
                <a:spcPts val="0"/>
              </a:spcAft>
              <a:buFontTx/>
              <a:buNone/>
              <a:defRPr/>
            </a:pPr>
            <a:r>
              <a:rPr lang="it-IT" altLang="it-IT" sz="3000" dirty="0">
                <a:latin typeface="Arial" panose="020B0604020202020204" pitchFamily="34" charset="0"/>
                <a:cs typeface="Arial" panose="020B0604020202020204" pitchFamily="34" charset="0"/>
              </a:rPr>
              <a:t>Si parte dal presupposto che </a:t>
            </a:r>
          </a:p>
          <a:p>
            <a:pPr algn="ctr" eaLnBrk="1" fontAlgn="auto" hangingPunct="1">
              <a:lnSpc>
                <a:spcPct val="170000"/>
              </a:lnSpc>
              <a:spcAft>
                <a:spcPts val="0"/>
              </a:spcAft>
              <a:buFontTx/>
              <a:buNone/>
              <a:defRPr/>
            </a:pPr>
            <a:r>
              <a:rPr lang="it-IT" altLang="it-IT" sz="3000" dirty="0">
                <a:latin typeface="Arial" panose="020B0604020202020204" pitchFamily="34" charset="0"/>
                <a:cs typeface="Arial" panose="020B0604020202020204" pitchFamily="34" charset="0"/>
              </a:rPr>
              <a:t>la decisione della </a:t>
            </a:r>
            <a:r>
              <a:rPr lang="it-IT" altLang="it-IT" sz="3000" b="1" dirty="0">
                <a:latin typeface="Arial" panose="020B0604020202020204" pitchFamily="34" charset="0"/>
                <a:cs typeface="Arial" panose="020B0604020202020204" pitchFamily="34" charset="0"/>
              </a:rPr>
              <a:t>maggioranza</a:t>
            </a:r>
            <a:r>
              <a:rPr lang="it-IT" altLang="it-IT" sz="3000" dirty="0">
                <a:latin typeface="Arial" panose="020B0604020202020204" pitchFamily="34" charset="0"/>
                <a:cs typeface="Arial" panose="020B0604020202020204" pitchFamily="34" charset="0"/>
              </a:rPr>
              <a:t> dei cittadini è sempre giusta e </a:t>
            </a:r>
            <a:r>
              <a:rPr lang="it-IT" altLang="it-IT" sz="3000" b="1" dirty="0">
                <a:latin typeface="Arial" panose="020B0604020202020204" pitchFamily="34" charset="0"/>
                <a:cs typeface="Arial" panose="020B0604020202020204" pitchFamily="34" charset="0"/>
              </a:rPr>
              <a:t>ha sempre ragione</a:t>
            </a:r>
            <a:r>
              <a:rPr lang="it-IT" altLang="it-IT" sz="3000" dirty="0">
                <a:latin typeface="Arial" panose="020B0604020202020204" pitchFamily="34" charset="0"/>
                <a:cs typeface="Arial" panose="020B0604020202020204" pitchFamily="34" charset="0"/>
              </a:rPr>
              <a:t>! </a:t>
            </a:r>
          </a:p>
          <a:p>
            <a:pPr eaLnBrk="1" fontAlgn="auto" hangingPunct="1">
              <a:lnSpc>
                <a:spcPct val="8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lvl="1" algn="ctr"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Attenzione, siamo sicuri che le scelte giuste nella vita</a:t>
            </a:r>
          </a:p>
          <a:p>
            <a:pPr lvl="1" algn="ctr"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devono dipendere solo dalla maggioranza di chi aderisce? </a:t>
            </a:r>
          </a:p>
          <a:p>
            <a:pPr lvl="1" eaLnBrk="1" fontAlgn="auto" hangingPunct="1">
              <a:lnSpc>
                <a:spcPct val="170000"/>
              </a:lnSpc>
              <a:spcAft>
                <a:spcPts val="0"/>
              </a:spcAft>
              <a:buFontTx/>
              <a:buNone/>
              <a:defRPr/>
            </a:pPr>
            <a:endParaRPr lang="it-IT" altLang="it-IT" sz="1600" dirty="0">
              <a:latin typeface="Arial" panose="020B0604020202020204" pitchFamily="34" charset="0"/>
              <a:cs typeface="Arial" panose="020B0604020202020204" pitchFamily="34" charset="0"/>
            </a:endParaRPr>
          </a:p>
          <a:p>
            <a:pPr lvl="1"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Esempio: se la maggioranza dei cittadini di un popolo decide democraticamente, mediante un referendum, </a:t>
            </a:r>
          </a:p>
          <a:p>
            <a:pPr lvl="1" eaLnBrk="1" fontAlgn="auto" hangingPunct="1">
              <a:lnSpc>
                <a:spcPct val="120000"/>
              </a:lnSpc>
              <a:spcAft>
                <a:spcPts val="0"/>
              </a:spcAft>
              <a:buFontTx/>
              <a:buNone/>
              <a:defRPr/>
            </a:pPr>
            <a:r>
              <a:rPr lang="it-IT" altLang="it-IT" sz="2300" dirty="0">
                <a:latin typeface="Arial" panose="020B0604020202020204" pitchFamily="34" charset="0"/>
                <a:cs typeface="Arial" panose="020B0604020202020204" pitchFamily="34" charset="0"/>
              </a:rPr>
              <a:t>che è giusto condannare a morte tutti gli adolescenti drogati o alcolizzati, è sempre giusto?</a:t>
            </a:r>
          </a:p>
          <a:p>
            <a:pPr eaLnBrk="1" fontAlgn="auto" hangingPunct="1">
              <a:lnSpc>
                <a:spcPct val="80000"/>
              </a:lnSpc>
              <a:spcAft>
                <a:spcPts val="0"/>
              </a:spcAft>
              <a:buFontTx/>
              <a:buNone/>
              <a:defRPr/>
            </a:pPr>
            <a:endParaRPr lang="it-IT" altLang="it-IT" sz="1900" dirty="0">
              <a:latin typeface="Arial" panose="020B0604020202020204" pitchFamily="34" charset="0"/>
              <a:cs typeface="Arial" panose="020B0604020202020204" pitchFamily="34" charset="0"/>
            </a:endParaRPr>
          </a:p>
          <a:p>
            <a:pPr algn="ctr" eaLnBrk="1" fontAlgn="auto" hangingPunct="1">
              <a:lnSpc>
                <a:spcPct val="170000"/>
              </a:lnSpc>
              <a:spcAft>
                <a:spcPts val="0"/>
              </a:spcAft>
              <a:buFontTx/>
              <a:buNone/>
              <a:defRPr/>
            </a:pPr>
            <a:r>
              <a:rPr lang="it-IT" altLang="it-IT" sz="3400" b="1" dirty="0">
                <a:latin typeface="Arial" panose="020B0604020202020204" pitchFamily="34" charset="0"/>
                <a:cs typeface="Arial" panose="020B0604020202020204" pitchFamily="34" charset="0"/>
              </a:rPr>
              <a:t>Esistono dei valori di giustizia che si dovrebbero porre al di sopra </a:t>
            </a:r>
          </a:p>
          <a:p>
            <a:pPr algn="ctr" eaLnBrk="1" fontAlgn="auto" hangingPunct="1">
              <a:lnSpc>
                <a:spcPct val="170000"/>
              </a:lnSpc>
              <a:spcAft>
                <a:spcPts val="0"/>
              </a:spcAft>
              <a:buFontTx/>
              <a:buNone/>
              <a:defRPr/>
            </a:pPr>
            <a:r>
              <a:rPr lang="it-IT" altLang="it-IT" sz="3400" b="1" dirty="0">
                <a:latin typeface="Arial" panose="020B0604020202020204" pitchFamily="34" charset="0"/>
                <a:cs typeface="Arial" panose="020B0604020202020204" pitchFamily="34" charset="0"/>
              </a:rPr>
              <a:t>della maggioranza dei cittadini? Quali?</a:t>
            </a:r>
          </a:p>
          <a:p>
            <a:pPr eaLnBrk="1" fontAlgn="auto" hangingPunct="1">
              <a:lnSpc>
                <a:spcPct val="80000"/>
              </a:lnSpc>
              <a:spcAft>
                <a:spcPts val="0"/>
              </a:spcAft>
              <a:buFontTx/>
              <a:buNone/>
              <a:defRPr/>
            </a:pPr>
            <a:endParaRPr lang="it-IT" altLang="it-IT" b="1" dirty="0">
              <a:latin typeface="Arial" panose="020B0604020202020204" pitchFamily="34" charset="0"/>
              <a:cs typeface="Arial" panose="020B0604020202020204" pitchFamily="34" charset="0"/>
            </a:endParaRPr>
          </a:p>
          <a:p>
            <a:pPr lvl="1" algn="ctr" eaLnBrk="1" fontAlgn="auto" hangingPunct="1">
              <a:lnSpc>
                <a:spcPct val="80000"/>
              </a:lnSpc>
              <a:spcAft>
                <a:spcPts val="0"/>
              </a:spcAft>
              <a:buFontTx/>
              <a:buNone/>
              <a:defRPr/>
            </a:pPr>
            <a:r>
              <a:rPr lang="it-IT" altLang="it-IT" sz="2600" dirty="0">
                <a:latin typeface="Arial" panose="020B0604020202020204" pitchFamily="34" charset="0"/>
                <a:cs typeface="Arial" panose="020B0604020202020204" pitchFamily="34" charset="0"/>
              </a:rPr>
              <a:t>La maggioranza dei cittadini è sempre la massima espressione dei valori supremi di giustizia?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animEffect transition="in" filter="fade">
                                      <p:cBhvr>
                                        <p:cTn id="7" dur="1000"/>
                                        <p:tgtEl>
                                          <p:spTgt spid="103427">
                                            <p:txEl>
                                              <p:pRg st="1" end="1"/>
                                            </p:txEl>
                                          </p:spTgt>
                                        </p:tgtEl>
                                      </p:cBhvr>
                                    </p:animEffect>
                                    <p:anim calcmode="lin" valueType="num">
                                      <p:cBhvr>
                                        <p:cTn id="8" dur="10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342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427">
                                            <p:txEl>
                                              <p:pRg st="2" end="2"/>
                                            </p:txEl>
                                          </p:spTgt>
                                        </p:tgtEl>
                                        <p:attrNameLst>
                                          <p:attrName>style.visibility</p:attrName>
                                        </p:attrNameLst>
                                      </p:cBhvr>
                                      <p:to>
                                        <p:strVal val="visible"/>
                                      </p:to>
                                    </p:set>
                                    <p:animEffect transition="in" filter="fade">
                                      <p:cBhvr>
                                        <p:cTn id="12" dur="1000"/>
                                        <p:tgtEl>
                                          <p:spTgt spid="103427">
                                            <p:txEl>
                                              <p:pRg st="2" end="2"/>
                                            </p:txEl>
                                          </p:spTgt>
                                        </p:tgtEl>
                                      </p:cBhvr>
                                    </p:animEffect>
                                    <p:anim calcmode="lin" valueType="num">
                                      <p:cBhvr>
                                        <p:cTn id="13" dur="10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34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animEffect transition="in" filter="fade">
                                      <p:cBhvr>
                                        <p:cTn id="19" dur="1000"/>
                                        <p:tgtEl>
                                          <p:spTgt spid="103427">
                                            <p:txEl>
                                              <p:pRg st="4" end="4"/>
                                            </p:txEl>
                                          </p:spTgt>
                                        </p:tgtEl>
                                      </p:cBhvr>
                                    </p:animEffect>
                                    <p:anim calcmode="lin" valueType="num">
                                      <p:cBhvr>
                                        <p:cTn id="20" dur="10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3427">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427">
                                            <p:txEl>
                                              <p:pRg st="5" end="5"/>
                                            </p:txEl>
                                          </p:spTgt>
                                        </p:tgtEl>
                                        <p:attrNameLst>
                                          <p:attrName>style.visibility</p:attrName>
                                        </p:attrNameLst>
                                      </p:cBhvr>
                                      <p:to>
                                        <p:strVal val="visible"/>
                                      </p:to>
                                    </p:set>
                                    <p:animEffect transition="in" filter="fade">
                                      <p:cBhvr>
                                        <p:cTn id="24" dur="1000"/>
                                        <p:tgtEl>
                                          <p:spTgt spid="103427">
                                            <p:txEl>
                                              <p:pRg st="5" end="5"/>
                                            </p:txEl>
                                          </p:spTgt>
                                        </p:tgtEl>
                                      </p:cBhvr>
                                    </p:animEffect>
                                    <p:anim calcmode="lin" valueType="num">
                                      <p:cBhvr>
                                        <p:cTn id="25" dur="10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034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3427">
                                            <p:txEl>
                                              <p:pRg st="7" end="7"/>
                                            </p:txEl>
                                          </p:spTgt>
                                        </p:tgtEl>
                                        <p:attrNameLst>
                                          <p:attrName>style.visibility</p:attrName>
                                        </p:attrNameLst>
                                      </p:cBhvr>
                                      <p:to>
                                        <p:strVal val="visible"/>
                                      </p:to>
                                    </p:set>
                                    <p:animEffect transition="in" filter="fade">
                                      <p:cBhvr>
                                        <p:cTn id="31" dur="1000"/>
                                        <p:tgtEl>
                                          <p:spTgt spid="103427">
                                            <p:txEl>
                                              <p:pRg st="7" end="7"/>
                                            </p:txEl>
                                          </p:spTgt>
                                        </p:tgtEl>
                                      </p:cBhvr>
                                    </p:animEffect>
                                    <p:anim calcmode="lin" valueType="num">
                                      <p:cBhvr>
                                        <p:cTn id="32" dur="1000" fill="hold"/>
                                        <p:tgtEl>
                                          <p:spTgt spid="103427">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03427">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3427">
                                            <p:txEl>
                                              <p:pRg st="8" end="8"/>
                                            </p:txEl>
                                          </p:spTgt>
                                        </p:tgtEl>
                                        <p:attrNameLst>
                                          <p:attrName>style.visibility</p:attrName>
                                        </p:attrNameLst>
                                      </p:cBhvr>
                                      <p:to>
                                        <p:strVal val="visible"/>
                                      </p:to>
                                    </p:set>
                                    <p:animEffect transition="in" filter="fade">
                                      <p:cBhvr>
                                        <p:cTn id="36" dur="1000"/>
                                        <p:tgtEl>
                                          <p:spTgt spid="103427">
                                            <p:txEl>
                                              <p:pRg st="8" end="8"/>
                                            </p:txEl>
                                          </p:spTgt>
                                        </p:tgtEl>
                                      </p:cBhvr>
                                    </p:animEffect>
                                    <p:anim calcmode="lin" valueType="num">
                                      <p:cBhvr>
                                        <p:cTn id="37" dur="1000" fill="hold"/>
                                        <p:tgtEl>
                                          <p:spTgt spid="103427">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0342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3427">
                                            <p:txEl>
                                              <p:pRg st="10" end="10"/>
                                            </p:txEl>
                                          </p:spTgt>
                                        </p:tgtEl>
                                        <p:attrNameLst>
                                          <p:attrName>style.visibility</p:attrName>
                                        </p:attrNameLst>
                                      </p:cBhvr>
                                      <p:to>
                                        <p:strVal val="visible"/>
                                      </p:to>
                                    </p:set>
                                    <p:animEffect transition="in" filter="fade">
                                      <p:cBhvr>
                                        <p:cTn id="43" dur="1000"/>
                                        <p:tgtEl>
                                          <p:spTgt spid="103427">
                                            <p:txEl>
                                              <p:pRg st="10" end="10"/>
                                            </p:txEl>
                                          </p:spTgt>
                                        </p:tgtEl>
                                      </p:cBhvr>
                                    </p:animEffect>
                                    <p:anim calcmode="lin" valueType="num">
                                      <p:cBhvr>
                                        <p:cTn id="44" dur="1000" fill="hold"/>
                                        <p:tgtEl>
                                          <p:spTgt spid="103427">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103427">
                                            <p:txEl>
                                              <p:pRg st="10" end="1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3427">
                                            <p:txEl>
                                              <p:pRg st="11" end="11"/>
                                            </p:txEl>
                                          </p:spTgt>
                                        </p:tgtEl>
                                        <p:attrNameLst>
                                          <p:attrName>style.visibility</p:attrName>
                                        </p:attrNameLst>
                                      </p:cBhvr>
                                      <p:to>
                                        <p:strVal val="visible"/>
                                      </p:to>
                                    </p:set>
                                    <p:animEffect transition="in" filter="fade">
                                      <p:cBhvr>
                                        <p:cTn id="48" dur="1000"/>
                                        <p:tgtEl>
                                          <p:spTgt spid="103427">
                                            <p:txEl>
                                              <p:pRg st="11" end="11"/>
                                            </p:txEl>
                                          </p:spTgt>
                                        </p:tgtEl>
                                      </p:cBhvr>
                                    </p:animEffect>
                                    <p:anim calcmode="lin" valueType="num">
                                      <p:cBhvr>
                                        <p:cTn id="49" dur="1000" fill="hold"/>
                                        <p:tgtEl>
                                          <p:spTgt spid="103427">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10342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3427">
                                            <p:txEl>
                                              <p:pRg st="13" end="13"/>
                                            </p:txEl>
                                          </p:spTgt>
                                        </p:tgtEl>
                                        <p:attrNameLst>
                                          <p:attrName>style.visibility</p:attrName>
                                        </p:attrNameLst>
                                      </p:cBhvr>
                                      <p:to>
                                        <p:strVal val="visible"/>
                                      </p:to>
                                    </p:set>
                                    <p:animEffect transition="in" filter="fade">
                                      <p:cBhvr>
                                        <p:cTn id="55" dur="1000"/>
                                        <p:tgtEl>
                                          <p:spTgt spid="103427">
                                            <p:txEl>
                                              <p:pRg st="13" end="13"/>
                                            </p:txEl>
                                          </p:spTgt>
                                        </p:tgtEl>
                                      </p:cBhvr>
                                    </p:animEffect>
                                    <p:anim calcmode="lin" valueType="num">
                                      <p:cBhvr>
                                        <p:cTn id="56" dur="1000" fill="hold"/>
                                        <p:tgtEl>
                                          <p:spTgt spid="103427">
                                            <p:txEl>
                                              <p:pRg st="13" end="13"/>
                                            </p:txEl>
                                          </p:spTgt>
                                        </p:tgtEl>
                                        <p:attrNameLst>
                                          <p:attrName>ppt_x</p:attrName>
                                        </p:attrNameLst>
                                      </p:cBhvr>
                                      <p:tavLst>
                                        <p:tav tm="0">
                                          <p:val>
                                            <p:strVal val="#ppt_x"/>
                                          </p:val>
                                        </p:tav>
                                        <p:tav tm="100000">
                                          <p:val>
                                            <p:strVal val="#ppt_x"/>
                                          </p:val>
                                        </p:tav>
                                      </p:tavLst>
                                    </p:anim>
                                    <p:anim calcmode="lin" valueType="num">
                                      <p:cBhvr>
                                        <p:cTn id="57" dur="1000" fill="hold"/>
                                        <p:tgtEl>
                                          <p:spTgt spid="10342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7" name="Rettangolo 5"/>
          <p:cNvSpPr>
            <a:spLocks noChangeArrowheads="1"/>
          </p:cNvSpPr>
          <p:nvPr/>
        </p:nvSpPr>
        <p:spPr bwMode="auto">
          <a:xfrm>
            <a:off x="4337539" y="1988840"/>
            <a:ext cx="3516922" cy="4478149"/>
          </a:xfrm>
          <a:prstGeom prst="rect">
            <a:avLst/>
          </a:prstGeom>
          <a:gradFill>
            <a:gsLst>
              <a:gs pos="0">
                <a:srgbClr val="F7FAFD"/>
              </a:gs>
              <a:gs pos="76000">
                <a:srgbClr val="B5D2EC"/>
              </a:gs>
            </a:gsLst>
            <a:lin ang="5400000" scaled="1"/>
          </a:gradFill>
          <a:ln w="57150">
            <a:solidFill>
              <a:schemeClr val="tx1"/>
            </a:solid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2000" b="1" dirty="0">
                <a:latin typeface="Arial" panose="020B0604020202020204" pitchFamily="34" charset="0"/>
              </a:rPr>
              <a:t>Una menzogna </a:t>
            </a:r>
          </a:p>
          <a:p>
            <a:pPr algn="ctr">
              <a:lnSpc>
                <a:spcPct val="150000"/>
              </a:lnSpc>
              <a:spcBef>
                <a:spcPct val="0"/>
              </a:spcBef>
              <a:buFontTx/>
              <a:buNone/>
            </a:pPr>
            <a:r>
              <a:rPr lang="it-IT" altLang="it-IT" sz="2000" b="1" dirty="0">
                <a:latin typeface="Arial" panose="020B0604020202020204" pitchFamily="34" charset="0"/>
              </a:rPr>
              <a:t>non diventa verità,</a:t>
            </a:r>
          </a:p>
          <a:p>
            <a:pPr algn="ctr">
              <a:lnSpc>
                <a:spcPct val="150000"/>
              </a:lnSpc>
              <a:spcBef>
                <a:spcPct val="0"/>
              </a:spcBef>
              <a:buFontTx/>
              <a:buNone/>
            </a:pPr>
            <a:endParaRPr lang="it-IT" altLang="it-IT" sz="1000" dirty="0">
              <a:latin typeface="Arial" panose="020B0604020202020204" pitchFamily="34" charset="0"/>
            </a:endParaRPr>
          </a:p>
          <a:p>
            <a:pPr algn="ctr">
              <a:lnSpc>
                <a:spcPct val="150000"/>
              </a:lnSpc>
              <a:spcBef>
                <a:spcPct val="0"/>
              </a:spcBef>
              <a:buFontTx/>
              <a:buNone/>
            </a:pPr>
            <a:r>
              <a:rPr lang="it-IT" altLang="it-IT" sz="2000" b="1" dirty="0">
                <a:latin typeface="Arial" panose="020B0604020202020204" pitchFamily="34" charset="0"/>
              </a:rPr>
              <a:t>il torto </a:t>
            </a:r>
          </a:p>
          <a:p>
            <a:pPr algn="ctr">
              <a:lnSpc>
                <a:spcPct val="150000"/>
              </a:lnSpc>
              <a:spcBef>
                <a:spcPct val="0"/>
              </a:spcBef>
              <a:buFontTx/>
              <a:buNone/>
            </a:pPr>
            <a:r>
              <a:rPr lang="it-IT" altLang="it-IT" sz="2000" b="1" dirty="0">
                <a:latin typeface="Arial" panose="020B0604020202020204" pitchFamily="34" charset="0"/>
              </a:rPr>
              <a:t>non diventa ragione</a:t>
            </a:r>
          </a:p>
          <a:p>
            <a:pPr algn="ctr">
              <a:lnSpc>
                <a:spcPct val="150000"/>
              </a:lnSpc>
              <a:spcBef>
                <a:spcPct val="0"/>
              </a:spcBef>
              <a:buFontTx/>
              <a:buNone/>
            </a:pPr>
            <a:endParaRPr lang="it-IT" altLang="it-IT" sz="1000" b="1" dirty="0">
              <a:latin typeface="Arial" panose="020B0604020202020204" pitchFamily="34" charset="0"/>
            </a:endParaRPr>
          </a:p>
          <a:p>
            <a:pPr algn="ctr">
              <a:lnSpc>
                <a:spcPct val="150000"/>
              </a:lnSpc>
              <a:spcBef>
                <a:spcPct val="0"/>
              </a:spcBef>
              <a:buFontTx/>
              <a:buNone/>
            </a:pPr>
            <a:r>
              <a:rPr lang="it-IT" altLang="it-IT" sz="2000" b="1" dirty="0">
                <a:latin typeface="Arial" panose="020B0604020202020204" pitchFamily="34" charset="0"/>
              </a:rPr>
              <a:t>e il male </a:t>
            </a:r>
          </a:p>
          <a:p>
            <a:pPr algn="ctr">
              <a:lnSpc>
                <a:spcPct val="150000"/>
              </a:lnSpc>
              <a:spcBef>
                <a:spcPct val="0"/>
              </a:spcBef>
              <a:buFontTx/>
              <a:buNone/>
            </a:pPr>
            <a:r>
              <a:rPr lang="it-IT" altLang="it-IT" sz="2000" b="1" dirty="0">
                <a:latin typeface="Arial" panose="020B0604020202020204" pitchFamily="34" charset="0"/>
              </a:rPr>
              <a:t>non diventa buono,</a:t>
            </a:r>
          </a:p>
          <a:p>
            <a:pPr algn="ctr">
              <a:lnSpc>
                <a:spcPct val="150000"/>
              </a:lnSpc>
              <a:spcBef>
                <a:spcPct val="0"/>
              </a:spcBef>
              <a:buFontTx/>
              <a:buNone/>
            </a:pPr>
            <a:endParaRPr lang="it-IT" altLang="it-IT" sz="1000" b="1" dirty="0">
              <a:latin typeface="Arial" panose="020B0604020202020204" pitchFamily="34" charset="0"/>
            </a:endParaRPr>
          </a:p>
          <a:p>
            <a:pPr algn="ctr">
              <a:lnSpc>
                <a:spcPct val="150000"/>
              </a:lnSpc>
              <a:spcBef>
                <a:spcPct val="0"/>
              </a:spcBef>
              <a:buFontTx/>
              <a:buNone/>
            </a:pPr>
            <a:r>
              <a:rPr lang="it-IT" altLang="it-IT" sz="2000" b="1" dirty="0">
                <a:latin typeface="Arial" panose="020B0604020202020204" pitchFamily="34" charset="0"/>
              </a:rPr>
              <a:t>solo perché è accettato </a:t>
            </a:r>
          </a:p>
          <a:p>
            <a:pPr algn="ctr">
              <a:lnSpc>
                <a:spcPct val="150000"/>
              </a:lnSpc>
              <a:spcBef>
                <a:spcPct val="0"/>
              </a:spcBef>
              <a:buFontTx/>
              <a:buNone/>
            </a:pPr>
            <a:r>
              <a:rPr lang="it-IT" altLang="it-IT" sz="2000" b="1" dirty="0">
                <a:latin typeface="Arial" panose="020B0604020202020204" pitchFamily="34" charset="0"/>
              </a:rPr>
              <a:t>da una maggioranza</a:t>
            </a:r>
          </a:p>
        </p:txBody>
      </p:sp>
      <p:sp>
        <p:nvSpPr>
          <p:cNvPr id="2" name="Rettangolo 1"/>
          <p:cNvSpPr/>
          <p:nvPr/>
        </p:nvSpPr>
        <p:spPr>
          <a:xfrm>
            <a:off x="1216299" y="826880"/>
            <a:ext cx="9759403" cy="707886"/>
          </a:xfrm>
          <a:prstGeom prst="rect">
            <a:avLst/>
          </a:prstGeom>
          <a:solidFill>
            <a:schemeClr val="bg1"/>
          </a:solidFill>
        </p:spPr>
        <p:txBody>
          <a:bodyPr wrap="none">
            <a:spAutoFit/>
          </a:bodyPr>
          <a:lstStyle/>
          <a:p>
            <a:r>
              <a:rPr lang="it-IT" altLang="it-IT" sz="4000" b="1" dirty="0"/>
              <a:t>La Maggioranza ha sempre RAGIONE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wedge">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84000">
              <a:srgbClr val="00009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515380" y="31886"/>
            <a:ext cx="11161240" cy="6407993"/>
          </a:xfrm>
          <a:noFill/>
          <a:ln>
            <a:noFill/>
          </a:ln>
        </p:spPr>
        <p:txBody>
          <a:bodyPr rtlCol="0">
            <a:normAutofit/>
          </a:bodyPr>
          <a:lstStyle/>
          <a:p>
            <a:pPr eaLnBrk="1" fontAlgn="auto" hangingPunct="1">
              <a:lnSpc>
                <a:spcPct val="80000"/>
              </a:lnSpc>
              <a:spcAft>
                <a:spcPts val="0"/>
              </a:spcAft>
              <a:buFontTx/>
              <a:buNone/>
              <a:defRPr/>
            </a:pPr>
            <a:endParaRPr lang="it-IT" altLang="it-IT" sz="2000" b="1" dirty="0"/>
          </a:p>
          <a:p>
            <a:pPr lvl="1" algn="ctr" eaLnBrk="1" fontAlgn="auto" hangingPunct="1">
              <a:lnSpc>
                <a:spcPct val="80000"/>
              </a:lnSpc>
              <a:spcAft>
                <a:spcPts val="0"/>
              </a:spcAft>
              <a:buFontTx/>
              <a:buNone/>
              <a:defRPr/>
            </a:pPr>
            <a:r>
              <a:rPr lang="it-IT" altLang="it-IT" b="1" dirty="0">
                <a:latin typeface="Arial" panose="020B0604020202020204" pitchFamily="34" charset="0"/>
                <a:cs typeface="Arial" panose="020B0604020202020204" pitchFamily="34" charset="0"/>
              </a:rPr>
              <a:t>RIEPILOGO  -  EVOLUZIONE  DELLA  LEGGE</a:t>
            </a:r>
          </a:p>
          <a:p>
            <a:pPr lvl="1" eaLnBrk="1" fontAlgn="auto" hangingPunct="1">
              <a:lnSpc>
                <a:spcPct val="150000"/>
              </a:lnSpc>
              <a:spcAft>
                <a:spcPts val="0"/>
              </a:spcAft>
              <a:buFontTx/>
              <a:buNone/>
              <a:defRPr/>
            </a:pPr>
            <a:endParaRPr lang="it-IT" altLang="it-IT" sz="2000" dirty="0">
              <a:latin typeface="Arial" panose="020B0604020202020204" pitchFamily="34" charset="0"/>
              <a:cs typeface="Arial" panose="020B060402020202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1002469510"/>
              </p:ext>
            </p:extLst>
          </p:nvPr>
        </p:nvGraphicFramePr>
        <p:xfrm>
          <a:off x="911424" y="836712"/>
          <a:ext cx="10369152" cy="56997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264545613"/>
                    </a:ext>
                  </a:extLst>
                </a:gridCol>
                <a:gridCol w="3312368">
                  <a:extLst>
                    <a:ext uri="{9D8B030D-6E8A-4147-A177-3AD203B41FA5}">
                      <a16:colId xmlns:a16="http://schemas.microsoft.com/office/drawing/2014/main" val="666938014"/>
                    </a:ext>
                  </a:extLst>
                </a:gridCol>
                <a:gridCol w="4824536">
                  <a:extLst>
                    <a:ext uri="{9D8B030D-6E8A-4147-A177-3AD203B41FA5}">
                      <a16:colId xmlns:a16="http://schemas.microsoft.com/office/drawing/2014/main" val="2388076806"/>
                    </a:ext>
                  </a:extLst>
                </a:gridCol>
              </a:tblGrid>
              <a:tr h="414496">
                <a:tc>
                  <a:txBody>
                    <a:bodyPr/>
                    <a:lstStyle/>
                    <a:p>
                      <a:r>
                        <a:rPr lang="it-IT" altLang="it-IT" sz="1800" b="1" i="1" dirty="0">
                          <a:latin typeface="Arial" panose="020B0604020202020204" pitchFamily="34" charset="0"/>
                          <a:cs typeface="Arial" panose="020B0604020202020204" pitchFamily="34" charset="0"/>
                        </a:rPr>
                        <a:t>tipo</a:t>
                      </a:r>
                      <a:endParaRPr lang="it-IT" dirty="0"/>
                    </a:p>
                  </a:txBody>
                  <a:tcPr/>
                </a:tc>
                <a:tc>
                  <a:txBody>
                    <a:bodyPr/>
                    <a:lstStyle/>
                    <a:p>
                      <a:r>
                        <a:rPr lang="it-IT" altLang="it-IT" sz="1800" b="1" i="1" dirty="0">
                          <a:latin typeface="Arial" panose="020B0604020202020204" pitchFamily="34" charset="0"/>
                          <a:cs typeface="Arial" panose="020B0604020202020204" pitchFamily="34" charset="0"/>
                        </a:rPr>
                        <a:t>periodo</a:t>
                      </a:r>
                      <a:endParaRPr lang="it-IT"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altLang="it-IT" sz="2000" b="1" i="1" dirty="0">
                          <a:latin typeface="Arial" panose="020B0604020202020204" pitchFamily="34" charset="0"/>
                          <a:cs typeface="Arial" panose="020B0604020202020204" pitchFamily="34" charset="0"/>
                        </a:rPr>
                        <a:t>caratteristica esempio</a:t>
                      </a:r>
                      <a:endParaRPr lang="it-IT" altLang="it-IT" sz="2000" dirty="0">
                        <a:latin typeface="Arial" panose="020B0604020202020204" pitchFamily="34" charset="0"/>
                        <a:cs typeface="Arial" panose="020B0604020202020204" pitchFamily="34" charset="0"/>
                      </a:endParaRPr>
                    </a:p>
                    <a:p>
                      <a:endParaRPr lang="it-IT" dirty="0"/>
                    </a:p>
                  </a:txBody>
                  <a:tcPr/>
                </a:tc>
                <a:extLst>
                  <a:ext uri="{0D108BD9-81ED-4DB2-BD59-A6C34878D82A}">
                    <a16:rowId xmlns:a16="http://schemas.microsoft.com/office/drawing/2014/main" val="3703834433"/>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1 - Legge </a:t>
                      </a: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della Giungla</a:t>
                      </a:r>
                      <a:r>
                        <a:rPr lang="it-IT" altLang="it-IT" sz="1600" dirty="0">
                          <a:latin typeface="Arial" panose="020B0604020202020204" pitchFamily="34" charset="0"/>
                          <a:cs typeface="Arial" panose="020B0604020202020204" pitchFamily="34" charset="0"/>
                        </a:rPr>
                        <a:t> </a:t>
                      </a:r>
                    </a:p>
                    <a:p>
                      <a:endParaRPr lang="it-IT" sz="1600" dirty="0"/>
                    </a:p>
                  </a:txBody>
                  <a:tcPr/>
                </a:tc>
                <a:tc>
                  <a:txBody>
                    <a:bodyPr/>
                    <a:lstStyle/>
                    <a:p>
                      <a:endParaRPr lang="it-IT" altLang="it-IT" sz="1600" dirty="0">
                        <a:latin typeface="Arial" panose="020B0604020202020204" pitchFamily="34" charset="0"/>
                        <a:cs typeface="Arial" panose="020B0604020202020204" pitchFamily="34" charset="0"/>
                      </a:endParaRPr>
                    </a:p>
                    <a:p>
                      <a:r>
                        <a:rPr lang="it-IT" altLang="it-IT" sz="1600" dirty="0">
                          <a:latin typeface="Arial" panose="020B0604020202020204" pitchFamily="34" charset="0"/>
                          <a:cs typeface="Arial" panose="020B0604020202020204" pitchFamily="34" charset="0"/>
                        </a:rPr>
                        <a:t>primitivo </a:t>
                      </a:r>
                      <a:endParaRPr lang="it-IT" sz="1600" dirty="0"/>
                    </a:p>
                  </a:txBody>
                  <a:tcPr/>
                </a:tc>
                <a:tc>
                  <a:txBody>
                    <a:bodyPr/>
                    <a:lstStyle/>
                    <a:p>
                      <a:pPr lvl="0" algn="r" eaLnBrk="1" fontAlgn="auto" hangingPunct="1">
                        <a:lnSpc>
                          <a:spcPct val="100000"/>
                        </a:lnSpc>
                        <a:spcAft>
                          <a:spcPts val="0"/>
                        </a:spcAft>
                        <a:buFontTx/>
                        <a:buNone/>
                        <a:defRPr/>
                      </a:pPr>
                      <a:endParaRPr lang="it-IT" altLang="it-IT" sz="1400" i="1" dirty="0">
                        <a:latin typeface="Arial" panose="020B0604020202020204" pitchFamily="34" charset="0"/>
                        <a:cs typeface="Arial" panose="020B0604020202020204" pitchFamily="34" charset="0"/>
                      </a:endParaRPr>
                    </a:p>
                    <a:p>
                      <a:pPr marL="0" lvl="0" algn="r" defTabSz="914400" rtl="0" eaLnBrk="1" fontAlgn="auto" latinLnBrk="0" hangingPunct="1">
                        <a:lnSpc>
                          <a:spcPct val="150000"/>
                        </a:lnSpc>
                        <a:spcAft>
                          <a:spcPts val="0"/>
                        </a:spcAft>
                        <a:buFontTx/>
                        <a:buNone/>
                        <a:defRPr/>
                      </a:pPr>
                      <a:r>
                        <a:rPr lang="it-IT" altLang="it-IT" sz="1200" i="1" kern="1200" dirty="0">
                          <a:solidFill>
                            <a:schemeClr val="dk1"/>
                          </a:solidFill>
                          <a:latin typeface="Arial" panose="020B0604020202020204" pitchFamily="34" charset="0"/>
                          <a:ea typeface="+mn-ea"/>
                          <a:cs typeface="Arial" panose="020B0604020202020204" pitchFamily="34" charset="0"/>
                        </a:rPr>
                        <a:t>vince il più forte; il più potente è il più importante, </a:t>
                      </a:r>
                    </a:p>
                    <a:p>
                      <a:pPr marL="0" lvl="0" algn="r" defTabSz="914400" rtl="0" eaLnBrk="1" fontAlgn="auto" latinLnBrk="0" hangingPunct="1">
                        <a:lnSpc>
                          <a:spcPct val="150000"/>
                        </a:lnSpc>
                        <a:spcAft>
                          <a:spcPts val="0"/>
                        </a:spcAft>
                        <a:buFontTx/>
                        <a:buNone/>
                        <a:defRPr/>
                      </a:pPr>
                      <a:r>
                        <a:rPr lang="it-IT" altLang="it-IT" sz="1200" i="1" kern="1200" dirty="0">
                          <a:solidFill>
                            <a:schemeClr val="dk1"/>
                          </a:solidFill>
                          <a:latin typeface="Arial" panose="020B0604020202020204" pitchFamily="34" charset="0"/>
                          <a:ea typeface="+mn-ea"/>
                          <a:cs typeface="Arial" panose="020B0604020202020204" pitchFamily="34" charset="0"/>
                        </a:rPr>
                        <a:t>gli altri devono sottomettersi a lui, es. le guerre, </a:t>
                      </a:r>
                    </a:p>
                    <a:p>
                      <a:pPr marL="0" lvl="0" algn="r" defTabSz="914400" rtl="0" eaLnBrk="1" fontAlgn="auto" latinLnBrk="0" hangingPunct="1">
                        <a:lnSpc>
                          <a:spcPct val="150000"/>
                        </a:lnSpc>
                        <a:spcAft>
                          <a:spcPts val="0"/>
                        </a:spcAft>
                        <a:buFontTx/>
                        <a:buNone/>
                        <a:defRPr/>
                      </a:pPr>
                      <a:r>
                        <a:rPr lang="it-IT" altLang="it-IT" sz="1200" i="1" kern="1200" dirty="0">
                          <a:solidFill>
                            <a:schemeClr val="dk1"/>
                          </a:solidFill>
                          <a:latin typeface="Arial" panose="020B0604020202020204" pitchFamily="34" charset="0"/>
                          <a:ea typeface="+mn-ea"/>
                          <a:cs typeface="Arial" panose="020B0604020202020204" pitchFamily="34" charset="0"/>
                        </a:rPr>
                        <a:t>la supremazia economica</a:t>
                      </a:r>
                      <a:endParaRPr lang="it-IT" sz="1200" i="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70277676"/>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2 - Legge </a:t>
                      </a: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del Taglione</a:t>
                      </a:r>
                      <a:r>
                        <a:rPr lang="it-IT" altLang="it-IT" sz="1600" dirty="0">
                          <a:latin typeface="Arial" panose="020B0604020202020204" pitchFamily="34" charset="0"/>
                          <a:cs typeface="Arial" panose="020B0604020202020204" pitchFamily="34" charset="0"/>
                        </a:rPr>
                        <a:t> </a:t>
                      </a:r>
                      <a:endParaRPr lang="it-IT" sz="1600" dirty="0"/>
                    </a:p>
                  </a:txBody>
                  <a:tcPr/>
                </a:tc>
                <a:tc>
                  <a:txBody>
                    <a:bodyPr/>
                    <a:lstStyle/>
                    <a:p>
                      <a:pPr lvl="0" algn="l" eaLnBrk="1" fontAlgn="auto" hangingPunct="1">
                        <a:lnSpc>
                          <a:spcPct val="100000"/>
                        </a:lnSpc>
                        <a:spcAft>
                          <a:spcPts val="0"/>
                        </a:spcAft>
                        <a:buFontTx/>
                        <a:buNone/>
                        <a:defRPr/>
                      </a:pPr>
                      <a:endParaRPr lang="it-IT" altLang="it-IT" sz="1600" dirty="0">
                        <a:latin typeface="Arial" panose="020B0604020202020204" pitchFamily="34" charset="0"/>
                        <a:cs typeface="Arial" panose="020B0604020202020204" pitchFamily="34" charset="0"/>
                      </a:endParaRPr>
                    </a:p>
                    <a:p>
                      <a:pPr lvl="0" algn="l" eaLnBrk="1" fontAlgn="auto" hangingPunct="1">
                        <a:lnSpc>
                          <a:spcPct val="100000"/>
                        </a:lnSpc>
                        <a:spcAft>
                          <a:spcPts val="0"/>
                        </a:spcAft>
                        <a:buFontTx/>
                        <a:buNone/>
                        <a:defRPr/>
                      </a:pPr>
                      <a:r>
                        <a:rPr lang="it-IT" altLang="it-IT" sz="1600" dirty="0">
                          <a:latin typeface="Arial" panose="020B0604020202020204" pitchFamily="34" charset="0"/>
                          <a:cs typeface="Arial" panose="020B0604020202020204" pitchFamily="34" charset="0"/>
                        </a:rPr>
                        <a:t>Nella BIBBIA: periodo di Mosè,</a:t>
                      </a:r>
                      <a:r>
                        <a:rPr lang="it-IT" altLang="it-IT" sz="1600" baseline="0" dirty="0">
                          <a:latin typeface="Arial" panose="020B0604020202020204" pitchFamily="34" charset="0"/>
                          <a:cs typeface="Arial" panose="020B0604020202020204" pitchFamily="34" charset="0"/>
                        </a:rPr>
                        <a:t> </a:t>
                      </a:r>
                    </a:p>
                    <a:p>
                      <a:pPr lvl="0" eaLnBrk="1" fontAlgn="auto" hangingPunct="1">
                        <a:lnSpc>
                          <a:spcPct val="100000"/>
                        </a:lnSpc>
                        <a:spcAft>
                          <a:spcPts val="0"/>
                        </a:spcAft>
                        <a:buFontTx/>
                        <a:buNone/>
                        <a:defRPr/>
                      </a:pPr>
                      <a:r>
                        <a:rPr lang="it-IT" altLang="it-IT" sz="1600" dirty="0">
                          <a:latin typeface="Arial" panose="020B0604020202020204" pitchFamily="34" charset="0"/>
                          <a:cs typeface="Arial" panose="020B0604020202020204" pitchFamily="34" charset="0"/>
                        </a:rPr>
                        <a:t>periodo dei Giudici </a:t>
                      </a:r>
                      <a:endParaRPr lang="it-IT" sz="1600" dirty="0"/>
                    </a:p>
                  </a:txBody>
                  <a:tcPr/>
                </a:tc>
                <a:tc>
                  <a:txBody>
                    <a:bodyPr/>
                    <a:lstStyle/>
                    <a:p>
                      <a:pPr lvl="0" algn="r" eaLnBrk="1" fontAlgn="auto" hangingPunct="1">
                        <a:lnSpc>
                          <a:spcPct val="100000"/>
                        </a:lnSpc>
                        <a:spcAft>
                          <a:spcPts val="0"/>
                        </a:spcAft>
                        <a:buFontTx/>
                        <a:buNone/>
                        <a:defRPr/>
                      </a:pPr>
                      <a:endParaRPr lang="it-IT" altLang="it-IT" sz="1400" i="1" dirty="0">
                        <a:latin typeface="Arial" panose="020B0604020202020204" pitchFamily="34" charset="0"/>
                        <a:cs typeface="Arial" panose="020B0604020202020204" pitchFamily="34" charset="0"/>
                      </a:endParaRPr>
                    </a:p>
                    <a:p>
                      <a:pPr lvl="0" algn="r" eaLnBrk="1" fontAlgn="auto" hangingPunct="1">
                        <a:lnSpc>
                          <a:spcPct val="150000"/>
                        </a:lnSpc>
                        <a:spcAft>
                          <a:spcPts val="0"/>
                        </a:spcAft>
                        <a:buFontTx/>
                        <a:buNone/>
                        <a:defRPr/>
                      </a:pPr>
                      <a:r>
                        <a:rPr lang="it-IT" altLang="it-IT" sz="1200" i="1" dirty="0">
                          <a:latin typeface="Arial" panose="020B0604020202020204" pitchFamily="34" charset="0"/>
                          <a:cs typeface="Arial" panose="020B0604020202020204" pitchFamily="34" charset="0"/>
                        </a:rPr>
                        <a:t>il colpevole deve subire lo stesso tipo di male che ha</a:t>
                      </a:r>
                      <a:r>
                        <a:rPr lang="it-IT" altLang="it-IT" sz="1200" i="1" baseline="0" dirty="0">
                          <a:latin typeface="Arial" panose="020B0604020202020204" pitchFamily="34" charset="0"/>
                          <a:cs typeface="Arial" panose="020B0604020202020204" pitchFamily="34" charset="0"/>
                        </a:rPr>
                        <a:t> </a:t>
                      </a:r>
                      <a:r>
                        <a:rPr lang="it-IT" altLang="it-IT" sz="1200" i="1" dirty="0">
                          <a:latin typeface="Arial" panose="020B0604020202020204" pitchFamily="34" charset="0"/>
                          <a:cs typeface="Arial" panose="020B0604020202020204" pitchFamily="34" charset="0"/>
                        </a:rPr>
                        <a:t>causato. </a:t>
                      </a:r>
                    </a:p>
                    <a:p>
                      <a:pPr lvl="0" algn="r" eaLnBrk="1" fontAlgn="auto" hangingPunct="1">
                        <a:lnSpc>
                          <a:spcPct val="150000"/>
                        </a:lnSpc>
                        <a:spcAft>
                          <a:spcPts val="0"/>
                        </a:spcAft>
                        <a:buFontTx/>
                        <a:buNone/>
                        <a:defRPr/>
                      </a:pPr>
                      <a:r>
                        <a:rPr lang="it-IT" altLang="it-IT" sz="1200" i="1" dirty="0">
                          <a:latin typeface="Arial" panose="020B0604020202020204" pitchFamily="34" charset="0"/>
                          <a:cs typeface="Arial" panose="020B0604020202020204" pitchFamily="34" charset="0"/>
                        </a:rPr>
                        <a:t>Tutti sono importanti </a:t>
                      </a:r>
                      <a:r>
                        <a:rPr lang="it-IT" altLang="it-IT" sz="1200" i="1" baseline="0" dirty="0">
                          <a:latin typeface="Arial" panose="020B0604020202020204" pitchFamily="34" charset="0"/>
                          <a:cs typeface="Arial" panose="020B0604020202020204" pitchFamily="34" charset="0"/>
                        </a:rPr>
                        <a:t> </a:t>
                      </a:r>
                      <a:r>
                        <a:rPr lang="it-IT" altLang="it-IT" sz="1200" i="1" dirty="0">
                          <a:latin typeface="Arial" panose="020B0604020202020204" pitchFamily="34" charset="0"/>
                          <a:cs typeface="Arial" panose="020B0604020202020204" pitchFamily="34" charset="0"/>
                        </a:rPr>
                        <a:t>“occhio per occhio, dente per dente”</a:t>
                      </a:r>
                    </a:p>
                    <a:p>
                      <a:pPr lvl="0" algn="r" eaLnBrk="1" fontAlgn="auto" hangingPunct="1">
                        <a:lnSpc>
                          <a:spcPct val="150000"/>
                        </a:lnSpc>
                        <a:spcAft>
                          <a:spcPts val="0"/>
                        </a:spcAft>
                        <a:buFontTx/>
                        <a:buNone/>
                        <a:defRPr/>
                      </a:pPr>
                      <a:r>
                        <a:rPr lang="it-IT" altLang="it-IT" sz="1200" i="1" dirty="0">
                          <a:latin typeface="Arial" panose="020B0604020202020204" pitchFamily="34" charset="0"/>
                          <a:cs typeface="Arial" panose="020B0604020202020204" pitchFamily="34" charset="0"/>
                        </a:rPr>
                        <a:t>esempio: la pena di morte; ogni forma di rivendicazione</a:t>
                      </a:r>
                    </a:p>
                    <a:p>
                      <a:pPr lvl="0" algn="r" eaLnBrk="1" fontAlgn="auto" hangingPunct="1">
                        <a:lnSpc>
                          <a:spcPct val="150000"/>
                        </a:lnSpc>
                        <a:spcAft>
                          <a:spcPts val="0"/>
                        </a:spcAft>
                        <a:buFontTx/>
                        <a:buNone/>
                        <a:defRPr/>
                      </a:pPr>
                      <a:endParaRPr lang="it-IT" altLang="it-I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1960824"/>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3 - Legge dell’Amore</a:t>
                      </a:r>
                    </a:p>
                    <a:p>
                      <a:r>
                        <a:rPr lang="it-IT" altLang="it-IT" sz="1600" dirty="0">
                          <a:latin typeface="Arial" panose="020B0604020202020204" pitchFamily="34" charset="0"/>
                          <a:cs typeface="Arial" panose="020B0604020202020204" pitchFamily="34" charset="0"/>
                        </a:rPr>
                        <a:t> </a:t>
                      </a:r>
                      <a:endParaRPr lang="it-IT" sz="1600" dirty="0"/>
                    </a:p>
                  </a:txBody>
                  <a:tcPr/>
                </a:tc>
                <a:tc>
                  <a:txBody>
                    <a:bodyPr/>
                    <a:lstStyle/>
                    <a:p>
                      <a:endParaRPr lang="it-IT" altLang="it-IT" sz="1600" dirty="0">
                        <a:latin typeface="Arial" panose="020B0604020202020204" pitchFamily="34" charset="0"/>
                        <a:cs typeface="Arial" panose="020B0604020202020204" pitchFamily="34" charset="0"/>
                      </a:endParaRPr>
                    </a:p>
                    <a:p>
                      <a:r>
                        <a:rPr lang="it-IT" altLang="it-IT" sz="1600" dirty="0">
                          <a:latin typeface="Arial" panose="020B0604020202020204" pitchFamily="34" charset="0"/>
                          <a:cs typeface="Arial" panose="020B0604020202020204" pitchFamily="34" charset="0"/>
                        </a:rPr>
                        <a:t>Gesù </a:t>
                      </a:r>
                      <a:endParaRPr lang="it-IT" sz="1600"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endParaRPr lang="it-IT" altLang="it-IT" sz="1400" i="1" dirty="0">
                        <a:latin typeface="Arial" panose="020B0604020202020204" pitchFamily="34" charset="0"/>
                        <a:cs typeface="Arial" panose="020B0604020202020204" pitchFamily="34" charset="0"/>
                      </a:endParaRPr>
                    </a:p>
                    <a:p>
                      <a:pPr marL="0" marR="0" lvl="1" indent="0" algn="r" defTabSz="914400" rtl="0" eaLnBrk="1" fontAlgn="auto" latinLnBrk="0" hangingPunct="1">
                        <a:lnSpc>
                          <a:spcPct val="100000"/>
                        </a:lnSpc>
                        <a:spcBef>
                          <a:spcPts val="0"/>
                        </a:spcBef>
                        <a:spcAft>
                          <a:spcPts val="0"/>
                        </a:spcAft>
                        <a:buClrTx/>
                        <a:buSzTx/>
                        <a:buFontTx/>
                        <a:buNone/>
                        <a:tabLst/>
                        <a:defRPr/>
                      </a:pPr>
                      <a:endParaRPr lang="it-IT" altLang="it-IT" sz="1400" i="1" dirty="0">
                        <a:latin typeface="Arial" panose="020B0604020202020204" pitchFamily="34" charset="0"/>
                        <a:cs typeface="Arial" panose="020B0604020202020204" pitchFamily="34" charset="0"/>
                      </a:endParaRPr>
                    </a:p>
                    <a:p>
                      <a:pPr marL="0" marR="0" lvl="1" indent="0" algn="r" defTabSz="914400" rtl="0" eaLnBrk="1" fontAlgn="auto" latinLnBrk="0" hangingPunct="1">
                        <a:lnSpc>
                          <a:spcPct val="100000"/>
                        </a:lnSpc>
                        <a:spcBef>
                          <a:spcPts val="0"/>
                        </a:spcBef>
                        <a:spcAft>
                          <a:spcPts val="0"/>
                        </a:spcAft>
                        <a:buClrTx/>
                        <a:buSzTx/>
                        <a:buFontTx/>
                        <a:buNone/>
                        <a:tabLst/>
                        <a:defRPr/>
                      </a:pPr>
                      <a:r>
                        <a:rPr lang="it-IT" altLang="it-IT" sz="1400" i="1" dirty="0">
                          <a:latin typeface="Arial" panose="020B0604020202020204" pitchFamily="34" charset="0"/>
                          <a:cs typeface="Arial" panose="020B0604020202020204" pitchFamily="34" charset="0"/>
                        </a:rPr>
                        <a:t>perdonare e pregare per i nostri nemici</a:t>
                      </a:r>
                    </a:p>
                    <a:p>
                      <a:endParaRPr lang="it-IT" dirty="0"/>
                    </a:p>
                  </a:txBody>
                  <a:tcPr/>
                </a:tc>
                <a:extLst>
                  <a:ext uri="{0D108BD9-81ED-4DB2-BD59-A6C34878D82A}">
                    <a16:rowId xmlns:a16="http://schemas.microsoft.com/office/drawing/2014/main" val="363601330"/>
                  </a:ext>
                </a:extLst>
              </a:tr>
              <a:tr h="370840">
                <a:tc>
                  <a:txBody>
                    <a:bodyPr/>
                    <a:lstStyle/>
                    <a:p>
                      <a:endParaRPr lang="it-IT" altLang="it-IT" sz="1600" b="1" dirty="0">
                        <a:solidFill>
                          <a:srgbClr val="FF0000"/>
                        </a:solidFill>
                        <a:latin typeface="Arial" panose="020B0604020202020204" pitchFamily="34" charset="0"/>
                        <a:cs typeface="Arial" panose="020B0604020202020204" pitchFamily="34" charset="0"/>
                      </a:endParaRP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4 - Legge </a:t>
                      </a:r>
                    </a:p>
                    <a:p>
                      <a:pPr>
                        <a:lnSpc>
                          <a:spcPct val="150000"/>
                        </a:lnSpc>
                      </a:pPr>
                      <a:r>
                        <a:rPr lang="it-IT" altLang="it-IT" sz="1600" b="1" dirty="0">
                          <a:solidFill>
                            <a:srgbClr val="FF0000"/>
                          </a:solidFill>
                          <a:latin typeface="Arial" panose="020B0604020202020204" pitchFamily="34" charset="0"/>
                          <a:cs typeface="Arial" panose="020B0604020202020204" pitchFamily="34" charset="0"/>
                        </a:rPr>
                        <a:t>della Democrazia</a:t>
                      </a:r>
                    </a:p>
                    <a:p>
                      <a:r>
                        <a:rPr lang="it-IT" altLang="it-IT" sz="1600" b="1" dirty="0">
                          <a:solidFill>
                            <a:srgbClr val="FF0000"/>
                          </a:solidFill>
                          <a:latin typeface="Arial" panose="020B0604020202020204" pitchFamily="34" charset="0"/>
                          <a:cs typeface="Arial" panose="020B0604020202020204" pitchFamily="34" charset="0"/>
                        </a:rPr>
                        <a:t> </a:t>
                      </a:r>
                      <a:endParaRPr lang="it-IT" sz="1600" dirty="0"/>
                    </a:p>
                  </a:txBody>
                  <a:tcPr/>
                </a:tc>
                <a:tc>
                  <a:txBody>
                    <a:bodyPr/>
                    <a:lstStyle/>
                    <a:p>
                      <a:pPr>
                        <a:spcBef>
                          <a:spcPts val="1200"/>
                        </a:spcBef>
                      </a:pPr>
                      <a:endParaRPr lang="it-IT" altLang="it-IT" sz="800" dirty="0">
                        <a:latin typeface="Arial" panose="020B0604020202020204" pitchFamily="34" charset="0"/>
                        <a:cs typeface="Arial" panose="020B0604020202020204" pitchFamily="34" charset="0"/>
                      </a:endParaRPr>
                    </a:p>
                    <a:p>
                      <a:pPr>
                        <a:spcBef>
                          <a:spcPts val="0"/>
                        </a:spcBef>
                      </a:pPr>
                      <a:r>
                        <a:rPr lang="it-IT" altLang="it-IT" sz="1600" dirty="0">
                          <a:latin typeface="Arial" panose="020B0604020202020204" pitchFamily="34" charset="0"/>
                          <a:cs typeface="Arial" panose="020B0604020202020204" pitchFamily="34" charset="0"/>
                        </a:rPr>
                        <a:t>Periodo moderno:</a:t>
                      </a:r>
                    </a:p>
                    <a:p>
                      <a:r>
                        <a:rPr lang="it-IT" altLang="it-IT" sz="1600" dirty="0">
                          <a:latin typeface="Arial" panose="020B0604020202020204" pitchFamily="34" charset="0"/>
                          <a:cs typeface="Arial" panose="020B0604020202020204" pitchFamily="34" charset="0"/>
                        </a:rPr>
                        <a:t>La MAGGIORANZA </a:t>
                      </a:r>
                    </a:p>
                    <a:p>
                      <a:r>
                        <a:rPr lang="it-IT" altLang="it-IT" sz="1600" dirty="0">
                          <a:latin typeface="Arial" panose="020B0604020202020204" pitchFamily="34" charset="0"/>
                          <a:cs typeface="Arial" panose="020B0604020202020204" pitchFamily="34" charset="0"/>
                        </a:rPr>
                        <a:t>è sempre giusta e</a:t>
                      </a:r>
                    </a:p>
                    <a:p>
                      <a:r>
                        <a:rPr lang="it-IT" altLang="it-IT" sz="1600" dirty="0">
                          <a:latin typeface="Arial" panose="020B0604020202020204" pitchFamily="34" charset="0"/>
                          <a:cs typeface="Arial" panose="020B0604020202020204" pitchFamily="34" charset="0"/>
                        </a:rPr>
                        <a:t>ha sempre ragione? </a:t>
                      </a:r>
                      <a:endParaRPr lang="it-IT" sz="1600"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endParaRPr lang="it-IT" altLang="it-IT" sz="1400" dirty="0">
                        <a:latin typeface="Arial" panose="020B0604020202020204" pitchFamily="34" charset="0"/>
                        <a:cs typeface="Arial" panose="020B0604020202020204" pitchFamily="34" charset="0"/>
                      </a:endParaRPr>
                    </a:p>
                    <a:p>
                      <a:pPr marL="0" marR="0" lvl="1" indent="0" algn="r" defTabSz="914400" rtl="0" eaLnBrk="1" fontAlgn="auto" latinLnBrk="0" hangingPunct="1">
                        <a:lnSpc>
                          <a:spcPct val="100000"/>
                        </a:lnSpc>
                        <a:spcBef>
                          <a:spcPts val="0"/>
                        </a:spcBef>
                        <a:spcAft>
                          <a:spcPts val="0"/>
                        </a:spcAft>
                        <a:buClrTx/>
                        <a:buSzTx/>
                        <a:buFontTx/>
                        <a:buNone/>
                        <a:tabLst/>
                        <a:defRPr/>
                      </a:pPr>
                      <a:r>
                        <a:rPr lang="it-IT" altLang="it-IT" sz="1400" dirty="0">
                          <a:latin typeface="Arial" panose="020B0604020202020204" pitchFamily="34" charset="0"/>
                          <a:cs typeface="Arial" panose="020B0604020202020204" pitchFamily="34" charset="0"/>
                        </a:rPr>
                        <a:t>il Referendum</a:t>
                      </a:r>
                    </a:p>
                    <a:p>
                      <a:endParaRPr lang="it-IT" dirty="0"/>
                    </a:p>
                  </a:txBody>
                  <a:tcPr/>
                </a:tc>
                <a:extLst>
                  <a:ext uri="{0D108BD9-81ED-4DB2-BD59-A6C34878D82A}">
                    <a16:rowId xmlns:a16="http://schemas.microsoft.com/office/drawing/2014/main" val="32090146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Stampati"/>
          <p:cNvSpPr>
            <a:spLocks noGrp="1" noChangeArrowheads="1"/>
          </p:cNvSpPr>
          <p:nvPr>
            <p:ph idx="1"/>
          </p:nvPr>
        </p:nvSpPr>
        <p:spPr>
          <a:xfrm>
            <a:off x="407988" y="1089025"/>
            <a:ext cx="11376025" cy="4679950"/>
          </a:xfrm>
          <a:solidFill>
            <a:schemeClr val="accent4">
              <a:lumMod val="20000"/>
              <a:lumOff val="80000"/>
            </a:schemeClr>
          </a:solidFill>
          <a:ln>
            <a:solidFill>
              <a:schemeClr val="tx1"/>
            </a:solidFill>
          </a:ln>
        </p:spPr>
        <p:txBody>
          <a:bodyPr rtlCol="0">
            <a:normAutofit/>
          </a:bodyPr>
          <a:lstStyle/>
          <a:p>
            <a:pPr eaLnBrk="1" fontAlgn="auto" hangingPunct="1">
              <a:spcAft>
                <a:spcPts val="0"/>
              </a:spcAft>
              <a:buFontTx/>
              <a:buNone/>
              <a:defRPr/>
            </a:pPr>
            <a:endParaRPr lang="it-IT" altLang="it-IT" dirty="0"/>
          </a:p>
          <a:p>
            <a:pPr algn="ctr" eaLnBrk="1" fontAlgn="auto" hangingPunct="1">
              <a:lnSpc>
                <a:spcPct val="150000"/>
              </a:lnSpc>
              <a:spcAft>
                <a:spcPts val="0"/>
              </a:spcAft>
              <a:buFontTx/>
              <a:buNone/>
              <a:defRPr/>
            </a:pPr>
            <a:r>
              <a:rPr lang="it-IT" altLang="it-IT" sz="8000" b="1" dirty="0">
                <a:latin typeface="Arial" panose="020B0604020202020204" pitchFamily="34" charset="0"/>
                <a:cs typeface="Arial" panose="020B0604020202020204" pitchFamily="34" charset="0"/>
              </a:rPr>
              <a:t>Il senso della VITA</a:t>
            </a:r>
          </a:p>
        </p:txBody>
      </p:sp>
    </p:spTree>
    <p:extLst>
      <p:ext uri="{BB962C8B-B14F-4D97-AF65-F5344CB8AC3E}">
        <p14:creationId xmlns:p14="http://schemas.microsoft.com/office/powerpoint/2010/main" val="1837419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Stampati"/>
          <p:cNvSpPr>
            <a:spLocks noGrp="1" noChangeArrowheads="1"/>
          </p:cNvSpPr>
          <p:nvPr>
            <p:ph idx="1"/>
          </p:nvPr>
        </p:nvSpPr>
        <p:spPr>
          <a:xfrm>
            <a:off x="407988" y="1089025"/>
            <a:ext cx="11376025" cy="4679950"/>
          </a:xfrm>
          <a:solidFill>
            <a:schemeClr val="accent4">
              <a:lumMod val="20000"/>
              <a:lumOff val="80000"/>
            </a:schemeClr>
          </a:solidFill>
          <a:ln>
            <a:solidFill>
              <a:schemeClr val="tx1"/>
            </a:solidFill>
          </a:ln>
        </p:spPr>
        <p:txBody>
          <a:bodyPr rtlCol="0">
            <a:normAutofit fontScale="92500" lnSpcReduction="10000"/>
          </a:bodyPr>
          <a:lstStyle/>
          <a:p>
            <a:pPr eaLnBrk="1" fontAlgn="auto" hangingPunct="1">
              <a:spcAft>
                <a:spcPts val="0"/>
              </a:spcAft>
              <a:buFontTx/>
              <a:buNone/>
              <a:defRPr/>
            </a:pPr>
            <a:endParaRPr lang="it-IT" altLang="it-IT" dirty="0"/>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L’uomo di ogni epoca ha tentato di dare una risposta </a:t>
            </a: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al senso della vita e lo ha fatto attraverso la religione. </a:t>
            </a:r>
          </a:p>
          <a:p>
            <a:pPr eaLnBrk="1" fontAlgn="auto" hangingPunct="1">
              <a:lnSpc>
                <a:spcPct val="150000"/>
              </a:lnSpc>
              <a:spcAft>
                <a:spcPts val="0"/>
              </a:spcAft>
              <a:buFontTx/>
              <a:buNone/>
              <a:defRPr/>
            </a:pPr>
            <a:endParaRPr lang="it-IT" altLang="it-IT" dirty="0">
              <a:latin typeface="Arial" panose="020B0604020202020204" pitchFamily="34" charset="0"/>
              <a:cs typeface="Arial" panose="020B0604020202020204" pitchFamily="34" charset="0"/>
            </a:endParaRP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Vi possono essere altre risposte </a:t>
            </a: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senza il confronto con una religione? </a:t>
            </a:r>
          </a:p>
          <a:p>
            <a:pPr algn="ct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Alcuni sperano di sì. Vediamo come.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Stampati"/>
          <p:cNvSpPr>
            <a:spLocks noGrp="1" noChangeArrowheads="1"/>
          </p:cNvSpPr>
          <p:nvPr>
            <p:ph idx="1"/>
          </p:nvPr>
        </p:nvSpPr>
        <p:spPr>
          <a:xfrm>
            <a:off x="803275" y="333375"/>
            <a:ext cx="10585450" cy="6191250"/>
          </a:xfrm>
          <a:solidFill>
            <a:schemeClr val="accent4">
              <a:lumMod val="20000"/>
              <a:lumOff val="80000"/>
            </a:schemeClr>
          </a:solidFill>
          <a:ln>
            <a:solidFill>
              <a:schemeClr val="tx1"/>
            </a:solidFill>
          </a:ln>
        </p:spPr>
        <p:txBody>
          <a:bodyPr rtlCol="0">
            <a:normAutofit/>
          </a:bodyPr>
          <a:lstStyle/>
          <a:p>
            <a:pPr eaLnBrk="1" fontAlgn="auto" hangingPunct="1">
              <a:lnSpc>
                <a:spcPct val="150000"/>
              </a:lnSpc>
              <a:spcAft>
                <a:spcPts val="0"/>
              </a:spcAft>
              <a:buFontTx/>
              <a:buNone/>
              <a:defRPr/>
            </a:pPr>
            <a:endParaRPr lang="it-IT" altLang="it-IT" sz="800" dirty="0"/>
          </a:p>
          <a:p>
            <a:pPr algn="ctr" eaLnBrk="1" fontAlgn="auto" hangingPunct="1">
              <a:lnSpc>
                <a:spcPct val="150000"/>
              </a:lnSpc>
              <a:spcAft>
                <a:spcPts val="0"/>
              </a:spcAft>
              <a:buFontTx/>
              <a:buNone/>
              <a:defRPr/>
            </a:pPr>
            <a:r>
              <a:rPr lang="it-IT" altLang="it-IT" dirty="0"/>
              <a:t>Proviamo ora a riflettere se siamo veramente soddisfatti della vita.</a:t>
            </a:r>
          </a:p>
          <a:p>
            <a:pPr marL="0" indent="0" algn="ctr" eaLnBrk="1" fontAlgn="auto" hangingPunct="1">
              <a:lnSpc>
                <a:spcPct val="150000"/>
              </a:lnSpc>
              <a:spcAft>
                <a:spcPts val="0"/>
              </a:spcAft>
              <a:buFont typeface="Arial" panose="020B0604020202020204" pitchFamily="34" charset="0"/>
              <a:buNone/>
              <a:defRPr/>
            </a:pPr>
            <a:r>
              <a:rPr lang="it-IT" altLang="it-IT" sz="3600" b="1" dirty="0">
                <a:latin typeface="Arial" panose="020B0604020202020204" pitchFamily="34" charset="0"/>
                <a:cs typeface="Arial" panose="020B0604020202020204" pitchFamily="34" charset="0"/>
              </a:rPr>
              <a:t>Sei realmente contento della tua vita? </a:t>
            </a:r>
          </a:p>
          <a:p>
            <a:pPr eaLnBrk="1" fontAlgn="auto" hangingPunct="1">
              <a:lnSpc>
                <a:spcPct val="150000"/>
              </a:lnSpc>
              <a:spcAft>
                <a:spcPts val="0"/>
              </a:spcAft>
              <a:defRPr/>
            </a:pPr>
            <a:endParaRPr lang="it-IT" altLang="it-IT" dirty="0"/>
          </a:p>
          <a:p>
            <a:pPr marL="0" indent="0" algn="ctr" eaLnBrk="1" fontAlgn="auto" hangingPunct="1">
              <a:lnSpc>
                <a:spcPct val="150000"/>
              </a:lnSpc>
              <a:spcAft>
                <a:spcPts val="0"/>
              </a:spcAft>
              <a:buFont typeface="Arial" panose="020B0604020202020204" pitchFamily="34" charset="0"/>
              <a:buNone/>
              <a:defRPr/>
            </a:pPr>
            <a:r>
              <a:rPr lang="it-IT" altLang="it-IT" sz="4000" dirty="0">
                <a:latin typeface="Arial" panose="020B0604020202020204" pitchFamily="34" charset="0"/>
                <a:cs typeface="Arial" panose="020B0604020202020204" pitchFamily="34" charset="0"/>
              </a:rPr>
              <a:t>Se la risposta è un </a:t>
            </a:r>
            <a:r>
              <a:rPr lang="it-IT" altLang="it-IT" sz="4000" b="1" dirty="0">
                <a:latin typeface="Arial" panose="020B0604020202020204" pitchFamily="34" charset="0"/>
                <a:cs typeface="Arial" panose="020B0604020202020204" pitchFamily="34" charset="0"/>
              </a:rPr>
              <a:t>sì</a:t>
            </a:r>
            <a:r>
              <a:rPr lang="it-IT" altLang="it-IT" sz="4000" dirty="0">
                <a:latin typeface="Arial" panose="020B0604020202020204" pitchFamily="34" charset="0"/>
                <a:cs typeface="Arial" panose="020B0604020202020204" pitchFamily="34" charset="0"/>
              </a:rPr>
              <a:t>, o un </a:t>
            </a:r>
            <a:r>
              <a:rPr lang="it-IT" altLang="it-IT" sz="4000" b="1" dirty="0">
                <a:latin typeface="Arial" panose="020B0604020202020204" pitchFamily="34" charset="0"/>
                <a:cs typeface="Arial" panose="020B0604020202020204" pitchFamily="34" charset="0"/>
              </a:rPr>
              <a:t>no</a:t>
            </a:r>
            <a:r>
              <a:rPr lang="it-IT" altLang="it-IT" sz="4000" dirty="0">
                <a:latin typeface="Arial" panose="020B0604020202020204" pitchFamily="34" charset="0"/>
                <a:cs typeface="Arial" panose="020B0604020202020204" pitchFamily="34" charset="0"/>
              </a:rPr>
              <a:t>, </a:t>
            </a:r>
            <a:r>
              <a:rPr lang="it-IT" altLang="it-IT" sz="4000" b="1" dirty="0">
                <a:latin typeface="Arial" panose="020B0604020202020204" pitchFamily="34" charset="0"/>
                <a:cs typeface="Arial" panose="020B0604020202020204" pitchFamily="34" charset="0"/>
              </a:rPr>
              <a:t>perché</a:t>
            </a:r>
            <a:r>
              <a:rPr lang="it-IT" altLang="it-IT" sz="40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8">
                                            <p:txEl>
                                              <p:pRg st="4" end="4"/>
                                            </p:txEl>
                                          </p:spTgt>
                                        </p:tgtEl>
                                        <p:attrNameLst>
                                          <p:attrName>style.visibility</p:attrName>
                                        </p:attrNameLst>
                                      </p:cBhvr>
                                      <p:to>
                                        <p:strVal val="visible"/>
                                      </p:to>
                                    </p:set>
                                    <p:animEffect transition="in" filter="fade">
                                      <p:cBhvr>
                                        <p:cTn id="7" dur="1000"/>
                                        <p:tgtEl>
                                          <p:spTgt spid="39938">
                                            <p:txEl>
                                              <p:pRg st="4" end="4"/>
                                            </p:txEl>
                                          </p:spTgt>
                                        </p:tgtEl>
                                      </p:cBhvr>
                                    </p:animEffect>
                                    <p:anim calcmode="lin" valueType="num">
                                      <p:cBhvr>
                                        <p:cTn id="8"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AFD"/>
            </a:gs>
            <a:gs pos="0">
              <a:srgbClr val="B5D2EC"/>
            </a:gs>
            <a:gs pos="58000">
              <a:srgbClr val="000099"/>
            </a:gs>
            <a:gs pos="100000">
              <a:srgbClr val="CEE1F2"/>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0075"/>
            <a:ext cx="10058400" cy="5657850"/>
          </a:xfrm>
          <a:prstGeom prst="rect">
            <a:avLst/>
          </a:prstGeom>
          <a:ln>
            <a:solidFill>
              <a:schemeClr val="tx1"/>
            </a:solidFill>
          </a:ln>
        </p:spPr>
      </p:pic>
      <p:sp>
        <p:nvSpPr>
          <p:cNvPr id="3" name="Rettangolo 2"/>
          <p:cNvSpPr/>
          <p:nvPr/>
        </p:nvSpPr>
        <p:spPr>
          <a:xfrm>
            <a:off x="2423592" y="605514"/>
            <a:ext cx="7056784"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6023992" y="785534"/>
            <a:ext cx="360040" cy="4515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99656" y="5805264"/>
            <a:ext cx="5760640"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503712" y="3645024"/>
            <a:ext cx="80344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395624" y="3666890"/>
            <a:ext cx="720080"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223716" y="3645024"/>
            <a:ext cx="72826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464152" y="3753298"/>
            <a:ext cx="731440" cy="683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8352892" y="3068960"/>
            <a:ext cx="646148" cy="684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352892" y="3781453"/>
            <a:ext cx="646148" cy="655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6204012" y="873654"/>
            <a:ext cx="2808312" cy="44644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556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500"/>
                                        <p:tgtEl>
                                          <p:spTgt spid="8"/>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1250"/>
                                        <p:tgtEl>
                                          <p:spTgt spid="6"/>
                                        </p:tgtEl>
                                      </p:cBhvr>
                                    </p:animEffect>
                                    <p:set>
                                      <p:cBhvr>
                                        <p:cTn id="20" dur="1" fill="hold">
                                          <p:stCondLst>
                                            <p:cond delay="124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0" presetClass="exit" presetSubtype="0" fill="hold" grpId="0" nodeType="clickEffect">
                                  <p:stCondLst>
                                    <p:cond delay="0"/>
                                  </p:stCondLst>
                                  <p:childTnLst>
                                    <p:animEffect transition="out" filter="wedg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edge">
                                      <p:cBhvr>
                                        <p:cTn id="30" dur="500"/>
                                        <p:tgtEl>
                                          <p:spTgt spid="10"/>
                                        </p:tgtEl>
                                      </p:cBhvr>
                                    </p:animEffect>
                                  </p:childTnLst>
                                </p:cTn>
                              </p:par>
                            </p:childTnLst>
                          </p:cTn>
                        </p:par>
                        <p:par>
                          <p:cTn id="31" fill="hold">
                            <p:stCondLst>
                              <p:cond delay="500"/>
                            </p:stCondLst>
                            <p:childTnLst>
                              <p:par>
                                <p:cTn id="32" presetID="2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edge">
                                      <p:cBhvr>
                                        <p:cTn id="34" dur="500"/>
                                        <p:tgtEl>
                                          <p:spTgt spid="11"/>
                                        </p:tgtEl>
                                      </p:cBhvr>
                                    </p:animEffect>
                                  </p:childTnLst>
                                </p:cTn>
                              </p:par>
                            </p:childTnLst>
                          </p:cTn>
                        </p:par>
                        <p:par>
                          <p:cTn id="35" fill="hold">
                            <p:stCondLst>
                              <p:cond delay="1000"/>
                            </p:stCondLst>
                            <p:childTnLst>
                              <p:par>
                                <p:cTn id="36" presetID="2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edg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Stampati"/>
          <p:cNvSpPr>
            <a:spLocks noGrp="1" noChangeArrowheads="1"/>
          </p:cNvSpPr>
          <p:nvPr>
            <p:ph idx="1"/>
          </p:nvPr>
        </p:nvSpPr>
        <p:spPr>
          <a:xfrm>
            <a:off x="371475" y="166688"/>
            <a:ext cx="11449050" cy="6524625"/>
          </a:xfrm>
          <a:solidFill>
            <a:schemeClr val="accent4">
              <a:lumMod val="20000"/>
              <a:lumOff val="80000"/>
            </a:schemeClr>
          </a:solidFill>
          <a:ln>
            <a:solidFill>
              <a:schemeClr val="tx1"/>
            </a:solidFill>
          </a:ln>
        </p:spPr>
        <p:txBody>
          <a:bodyPr rtlCol="0">
            <a:normAutofit fontScale="92500"/>
          </a:bodyPr>
          <a:lstStyle/>
          <a:p>
            <a:pPr eaLnBrk="1" fontAlgn="auto" hangingPunct="1">
              <a:lnSpc>
                <a:spcPct val="120000"/>
              </a:lnSpc>
              <a:spcAft>
                <a:spcPts val="0"/>
              </a:spcAft>
              <a:defRPr/>
            </a:pPr>
            <a:r>
              <a:rPr lang="it-IT" altLang="it-IT" b="1" dirty="0"/>
              <a:t>Quale potrebbe essere la causa principale di tanta infelicità nella vita di una persona?</a:t>
            </a:r>
            <a:r>
              <a:rPr lang="it-IT" altLang="it-IT" sz="2400" b="1" dirty="0"/>
              <a:t> </a:t>
            </a:r>
          </a:p>
          <a:p>
            <a:pPr eaLnBrk="1" fontAlgn="auto" hangingPunct="1">
              <a:lnSpc>
                <a:spcPct val="120000"/>
              </a:lnSpc>
              <a:spcAft>
                <a:spcPts val="0"/>
              </a:spcAft>
              <a:buFontTx/>
              <a:buNone/>
              <a:defRPr/>
            </a:pPr>
            <a:endParaRPr lang="it-IT" altLang="it-IT" sz="800" dirty="0"/>
          </a:p>
          <a:p>
            <a:pPr lvl="1" eaLnBrk="1" fontAlgn="auto" hangingPunct="1">
              <a:lnSpc>
                <a:spcPct val="120000"/>
              </a:lnSpc>
              <a:spcAft>
                <a:spcPts val="0"/>
              </a:spcAft>
              <a:buFontTx/>
              <a:buNone/>
              <a:defRPr/>
            </a:pPr>
            <a:r>
              <a:rPr lang="it-IT" altLang="it-IT" sz="2000" dirty="0"/>
              <a:t>Alcuni pensano che potrebbe essere: </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la povertà economica, </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altri la mancanza di libertà, </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altri la sofferenza fisica della malattia</a:t>
            </a:r>
          </a:p>
          <a:p>
            <a:pPr lvl="1" eaLnBrk="1" fontAlgn="auto" hangingPunct="1">
              <a:lnSpc>
                <a:spcPct val="120000"/>
              </a:lnSpc>
              <a:spcAft>
                <a:spcPts val="0"/>
              </a:spcAft>
              <a:defRPr/>
            </a:pPr>
            <a:r>
              <a:rPr lang="it-IT" altLang="it-IT" dirty="0">
                <a:latin typeface="Arial" panose="020B0604020202020204" pitchFamily="34" charset="0"/>
                <a:cs typeface="Arial" panose="020B0604020202020204" pitchFamily="34" charset="0"/>
              </a:rPr>
              <a:t>altri ancora la mancanza d’amore, la solitudine. </a:t>
            </a:r>
          </a:p>
          <a:p>
            <a:pPr eaLnBrk="1" fontAlgn="auto" hangingPunct="1">
              <a:lnSpc>
                <a:spcPct val="120000"/>
              </a:lnSpc>
              <a:spcAft>
                <a:spcPts val="0"/>
              </a:spcAft>
              <a:buFontTx/>
              <a:buNone/>
              <a:defRPr/>
            </a:pPr>
            <a:endParaRPr lang="it-IT" altLang="it-IT" sz="2400" dirty="0"/>
          </a:p>
          <a:p>
            <a:pPr algn="ctr" eaLnBrk="1" fontAlgn="auto" hangingPunct="1">
              <a:lnSpc>
                <a:spcPct val="120000"/>
              </a:lnSpc>
              <a:spcAft>
                <a:spcPts val="0"/>
              </a:spcAft>
              <a:buFontTx/>
              <a:buNone/>
              <a:defRPr/>
            </a:pPr>
            <a:r>
              <a:rPr lang="it-IT" altLang="it-IT" sz="2400" dirty="0">
                <a:latin typeface="Arial" panose="020B0604020202020204" pitchFamily="34" charset="0"/>
                <a:cs typeface="Arial" panose="020B0604020202020204" pitchFamily="34" charset="0"/>
              </a:rPr>
              <a:t>Tutte risposte che hanno in comune il riconoscimento che nell’uomo manca qualcosa. </a:t>
            </a:r>
          </a:p>
          <a:p>
            <a:pPr algn="ctr" eaLnBrk="1" fontAlgn="auto" hangingPunct="1">
              <a:lnSpc>
                <a:spcPct val="120000"/>
              </a:lnSpc>
              <a:spcAft>
                <a:spcPts val="0"/>
              </a:spcAft>
              <a:buFontTx/>
              <a:buNone/>
              <a:defRPr/>
            </a:pPr>
            <a:r>
              <a:rPr lang="it-IT" altLang="it-IT" sz="2400" dirty="0">
                <a:latin typeface="Arial" panose="020B0604020202020204" pitchFamily="34" charset="0"/>
                <a:cs typeface="Arial" panose="020B0604020202020204" pitchFamily="34" charset="0"/>
              </a:rPr>
              <a:t>L’uomo è infelice perché gli manca qualcosa, è insoddisfatto. </a:t>
            </a:r>
          </a:p>
          <a:p>
            <a:pPr algn="ctr" eaLnBrk="1" fontAlgn="auto" hangingPunct="1">
              <a:lnSpc>
                <a:spcPct val="120000"/>
              </a:lnSpc>
              <a:spcAft>
                <a:spcPts val="0"/>
              </a:spcAft>
              <a:buFontTx/>
              <a:buNone/>
              <a:defRPr/>
            </a:pPr>
            <a:r>
              <a:rPr lang="it-IT" altLang="it-IT" sz="2400" dirty="0">
                <a:latin typeface="Arial" panose="020B0604020202020204" pitchFamily="34" charset="0"/>
                <a:cs typeface="Arial" panose="020B0604020202020204" pitchFamily="34" charset="0"/>
              </a:rPr>
              <a:t>Vorrebbe essere un </a:t>
            </a:r>
            <a:r>
              <a:rPr lang="it-IT" altLang="it-IT" sz="2400" b="1" dirty="0">
                <a:latin typeface="Arial" panose="020B0604020202020204" pitchFamily="34" charset="0"/>
                <a:cs typeface="Arial" panose="020B0604020202020204" pitchFamily="34" charset="0"/>
              </a:rPr>
              <a:t>SUPERUOMO</a:t>
            </a:r>
            <a:r>
              <a:rPr lang="it-IT" altLang="it-IT" sz="2400" dirty="0">
                <a:latin typeface="Arial" panose="020B0604020202020204" pitchFamily="34" charset="0"/>
                <a:cs typeface="Arial" panose="020B0604020202020204" pitchFamily="34" charset="0"/>
              </a:rPr>
              <a:t>, in realtà è un </a:t>
            </a:r>
            <a:r>
              <a:rPr lang="it-IT" altLang="it-IT" sz="2400" b="1" dirty="0">
                <a:latin typeface="Arial" panose="020B0604020202020204" pitchFamily="34" charset="0"/>
                <a:cs typeface="Arial" panose="020B0604020202020204" pitchFamily="34" charset="0"/>
              </a:rPr>
              <a:t>mortale</a:t>
            </a:r>
            <a:r>
              <a:rPr lang="it-IT" altLang="it-IT" sz="2400" dirty="0">
                <a:latin typeface="Arial" panose="020B0604020202020204" pitchFamily="34" charset="0"/>
                <a:cs typeface="Arial" panose="020B0604020202020204" pitchFamily="34" charset="0"/>
              </a:rPr>
              <a:t>.</a:t>
            </a:r>
          </a:p>
          <a:p>
            <a:pPr algn="ctr" eaLnBrk="1" fontAlgn="auto" hangingPunct="1">
              <a:lnSpc>
                <a:spcPct val="120000"/>
              </a:lnSpc>
              <a:spcAft>
                <a:spcPts val="0"/>
              </a:spcAft>
              <a:buFontTx/>
              <a:buNone/>
              <a:defRPr/>
            </a:pPr>
            <a:r>
              <a:rPr lang="it-IT" altLang="it-IT" sz="800" dirty="0"/>
              <a:t> </a:t>
            </a:r>
            <a:endParaRPr lang="it-IT" altLang="it-IT" sz="800" dirty="0">
              <a:latin typeface="Arial" panose="020B0604020202020204" pitchFamily="34" charset="0"/>
              <a:cs typeface="Arial" panose="020B0604020202020204" pitchFamily="34" charset="0"/>
            </a:endParaRPr>
          </a:p>
          <a:p>
            <a:pPr eaLnBrk="1" fontAlgn="auto" hangingPunct="1">
              <a:lnSpc>
                <a:spcPct val="120000"/>
              </a:lnSpc>
              <a:spcAft>
                <a:spcPts val="0"/>
              </a:spcAft>
              <a:defRPr/>
            </a:pPr>
            <a:r>
              <a:rPr lang="it-IT" altLang="it-IT" sz="2200" dirty="0">
                <a:latin typeface="Arial" panose="020B0604020202020204" pitchFamily="34" charset="0"/>
                <a:cs typeface="Arial" panose="020B0604020202020204" pitchFamily="34" charset="0"/>
              </a:rPr>
              <a:t>Se lo scopo della vita è cercare di essere soddisfatti, come si può raggiungerlo?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4">
                                            <p:txEl>
                                              <p:pRg st="3" end="3"/>
                                            </p:txEl>
                                          </p:spTgt>
                                        </p:tgtEl>
                                        <p:attrNameLst>
                                          <p:attrName>style.visibility</p:attrName>
                                        </p:attrNameLst>
                                      </p:cBhvr>
                                      <p:to>
                                        <p:strVal val="visible"/>
                                      </p:to>
                                    </p:set>
                                    <p:animEffect transition="in" filter="fade">
                                      <p:cBhvr>
                                        <p:cTn id="7" dur="1000"/>
                                        <p:tgtEl>
                                          <p:spTgt spid="38914">
                                            <p:txEl>
                                              <p:pRg st="3" end="3"/>
                                            </p:txEl>
                                          </p:spTgt>
                                        </p:tgtEl>
                                      </p:cBhvr>
                                    </p:animEffect>
                                    <p:anim calcmode="lin" valueType="num">
                                      <p:cBhvr>
                                        <p:cTn id="8" dur="1000" fill="hold"/>
                                        <p:tgtEl>
                                          <p:spTgt spid="3891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4">
                                            <p:txEl>
                                              <p:pRg st="4" end="4"/>
                                            </p:txEl>
                                          </p:spTgt>
                                        </p:tgtEl>
                                        <p:attrNameLst>
                                          <p:attrName>style.visibility</p:attrName>
                                        </p:attrNameLst>
                                      </p:cBhvr>
                                      <p:to>
                                        <p:strVal val="visible"/>
                                      </p:to>
                                    </p:set>
                                    <p:animEffect transition="in" filter="fade">
                                      <p:cBhvr>
                                        <p:cTn id="14" dur="1000"/>
                                        <p:tgtEl>
                                          <p:spTgt spid="38914">
                                            <p:txEl>
                                              <p:pRg st="4" end="4"/>
                                            </p:txEl>
                                          </p:spTgt>
                                        </p:tgtEl>
                                      </p:cBhvr>
                                    </p:animEffect>
                                    <p:anim calcmode="lin" valueType="num">
                                      <p:cBhvr>
                                        <p:cTn id="15"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4">
                                            <p:txEl>
                                              <p:pRg st="5" end="5"/>
                                            </p:txEl>
                                          </p:spTgt>
                                        </p:tgtEl>
                                        <p:attrNameLst>
                                          <p:attrName>style.visibility</p:attrName>
                                        </p:attrNameLst>
                                      </p:cBhvr>
                                      <p:to>
                                        <p:strVal val="visible"/>
                                      </p:to>
                                    </p:set>
                                    <p:animEffect transition="in" filter="fade">
                                      <p:cBhvr>
                                        <p:cTn id="21" dur="1000"/>
                                        <p:tgtEl>
                                          <p:spTgt spid="38914">
                                            <p:txEl>
                                              <p:pRg st="5" end="5"/>
                                            </p:txEl>
                                          </p:spTgt>
                                        </p:tgtEl>
                                      </p:cBhvr>
                                    </p:animEffect>
                                    <p:anim calcmode="lin" valueType="num">
                                      <p:cBhvr>
                                        <p:cTn id="22" dur="1000" fill="hold"/>
                                        <p:tgtEl>
                                          <p:spTgt spid="3891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914">
                                            <p:txEl>
                                              <p:pRg st="6" end="6"/>
                                            </p:txEl>
                                          </p:spTgt>
                                        </p:tgtEl>
                                        <p:attrNameLst>
                                          <p:attrName>style.visibility</p:attrName>
                                        </p:attrNameLst>
                                      </p:cBhvr>
                                      <p:to>
                                        <p:strVal val="visible"/>
                                      </p:to>
                                    </p:set>
                                    <p:animEffect transition="in" filter="fade">
                                      <p:cBhvr>
                                        <p:cTn id="28" dur="1000"/>
                                        <p:tgtEl>
                                          <p:spTgt spid="38914">
                                            <p:txEl>
                                              <p:pRg st="6" end="6"/>
                                            </p:txEl>
                                          </p:spTgt>
                                        </p:tgtEl>
                                      </p:cBhvr>
                                    </p:animEffect>
                                    <p:anim calcmode="lin" valueType="num">
                                      <p:cBhvr>
                                        <p:cTn id="29" dur="1000" fill="hold"/>
                                        <p:tgtEl>
                                          <p:spTgt spid="3891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89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914">
                                            <p:txEl>
                                              <p:pRg st="8" end="8"/>
                                            </p:txEl>
                                          </p:spTgt>
                                        </p:tgtEl>
                                        <p:attrNameLst>
                                          <p:attrName>style.visibility</p:attrName>
                                        </p:attrNameLst>
                                      </p:cBhvr>
                                      <p:to>
                                        <p:strVal val="visible"/>
                                      </p:to>
                                    </p:set>
                                    <p:animEffect transition="in" filter="fade">
                                      <p:cBhvr>
                                        <p:cTn id="35" dur="1000"/>
                                        <p:tgtEl>
                                          <p:spTgt spid="38914">
                                            <p:txEl>
                                              <p:pRg st="8" end="8"/>
                                            </p:txEl>
                                          </p:spTgt>
                                        </p:tgtEl>
                                      </p:cBhvr>
                                    </p:animEffect>
                                    <p:anim calcmode="lin" valueType="num">
                                      <p:cBhvr>
                                        <p:cTn id="36" dur="1000" fill="hold"/>
                                        <p:tgtEl>
                                          <p:spTgt spid="3891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8914">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8914">
                                            <p:txEl>
                                              <p:pRg st="9" end="9"/>
                                            </p:txEl>
                                          </p:spTgt>
                                        </p:tgtEl>
                                        <p:attrNameLst>
                                          <p:attrName>style.visibility</p:attrName>
                                        </p:attrNameLst>
                                      </p:cBhvr>
                                      <p:to>
                                        <p:strVal val="visible"/>
                                      </p:to>
                                    </p:set>
                                    <p:animEffect transition="in" filter="fade">
                                      <p:cBhvr>
                                        <p:cTn id="40" dur="1000"/>
                                        <p:tgtEl>
                                          <p:spTgt spid="38914">
                                            <p:txEl>
                                              <p:pRg st="9" end="9"/>
                                            </p:txEl>
                                          </p:spTgt>
                                        </p:tgtEl>
                                      </p:cBhvr>
                                    </p:animEffect>
                                    <p:anim calcmode="lin" valueType="num">
                                      <p:cBhvr>
                                        <p:cTn id="41" dur="1000" fill="hold"/>
                                        <p:tgtEl>
                                          <p:spTgt spid="38914">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8914">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8914">
                                            <p:txEl>
                                              <p:pRg st="10" end="10"/>
                                            </p:txEl>
                                          </p:spTgt>
                                        </p:tgtEl>
                                        <p:attrNameLst>
                                          <p:attrName>style.visibility</p:attrName>
                                        </p:attrNameLst>
                                      </p:cBhvr>
                                      <p:to>
                                        <p:strVal val="visible"/>
                                      </p:to>
                                    </p:set>
                                    <p:animEffect transition="in" filter="fade">
                                      <p:cBhvr>
                                        <p:cTn id="45" dur="1000"/>
                                        <p:tgtEl>
                                          <p:spTgt spid="38914">
                                            <p:txEl>
                                              <p:pRg st="10" end="10"/>
                                            </p:txEl>
                                          </p:spTgt>
                                        </p:tgtEl>
                                      </p:cBhvr>
                                    </p:animEffect>
                                    <p:anim calcmode="lin" valueType="num">
                                      <p:cBhvr>
                                        <p:cTn id="46" dur="1000" fill="hold"/>
                                        <p:tgtEl>
                                          <p:spTgt spid="38914">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3891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8914">
                                            <p:txEl>
                                              <p:pRg st="12" end="12"/>
                                            </p:txEl>
                                          </p:spTgt>
                                        </p:tgtEl>
                                        <p:attrNameLst>
                                          <p:attrName>style.visibility</p:attrName>
                                        </p:attrNameLst>
                                      </p:cBhvr>
                                      <p:to>
                                        <p:strVal val="visible"/>
                                      </p:to>
                                    </p:set>
                                    <p:animEffect transition="in" filter="fade">
                                      <p:cBhvr>
                                        <p:cTn id="52" dur="1000"/>
                                        <p:tgtEl>
                                          <p:spTgt spid="38914">
                                            <p:txEl>
                                              <p:pRg st="12" end="12"/>
                                            </p:txEl>
                                          </p:spTgt>
                                        </p:tgtEl>
                                      </p:cBhvr>
                                    </p:animEffect>
                                    <p:anim calcmode="lin" valueType="num">
                                      <p:cBhvr>
                                        <p:cTn id="53" dur="1000" fill="hold"/>
                                        <p:tgtEl>
                                          <p:spTgt spid="38914">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3891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74000">
              <a:srgbClr val="002060"/>
            </a:gs>
            <a:gs pos="100000">
              <a:srgbClr val="CEE1F2"/>
            </a:gs>
          </a:gsLst>
          <a:lin ang="5400000" scaled="1"/>
        </a:gradFill>
        <a:effectLst/>
      </p:bgPr>
    </p:bg>
    <p:spTree>
      <p:nvGrpSpPr>
        <p:cNvPr id="1" name=""/>
        <p:cNvGrpSpPr/>
        <p:nvPr/>
      </p:nvGrpSpPr>
      <p:grpSpPr>
        <a:xfrm>
          <a:off x="0" y="0"/>
          <a:ext cx="0" cy="0"/>
          <a:chOff x="0" y="0"/>
          <a:chExt cx="0" cy="0"/>
        </a:xfrm>
      </p:grpSpPr>
      <p:pic>
        <p:nvPicPr>
          <p:cNvPr id="5325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368300"/>
            <a:ext cx="65976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5D2EC"/>
            </a:gs>
            <a:gs pos="16296">
              <a:srgbClr val="8AA5C4"/>
            </a:gs>
            <a:gs pos="67000">
              <a:srgbClr val="000099"/>
            </a:gs>
            <a:gs pos="100000">
              <a:srgbClr val="CEE1F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427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7138" y="171450"/>
            <a:ext cx="71977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29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152400"/>
            <a:ext cx="71755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Stampati"/>
          <p:cNvSpPr>
            <a:spLocks noGrp="1" noChangeArrowheads="1"/>
          </p:cNvSpPr>
          <p:nvPr>
            <p:ph idx="1"/>
          </p:nvPr>
        </p:nvSpPr>
        <p:spPr>
          <a:xfrm>
            <a:off x="515938" y="333375"/>
            <a:ext cx="11160125" cy="6191250"/>
          </a:xfrm>
          <a:solidFill>
            <a:schemeClr val="accent4">
              <a:lumMod val="20000"/>
              <a:lumOff val="80000"/>
            </a:schemeClr>
          </a:solidFill>
          <a:ln>
            <a:solidFill>
              <a:schemeClr val="tx1"/>
            </a:solidFill>
          </a:ln>
        </p:spPr>
        <p:txBody>
          <a:bodyPr rtlCol="0">
            <a:normAutofit/>
          </a:bodyPr>
          <a:lstStyle/>
          <a:p>
            <a:pPr marL="0" indent="0" algn="ctr" eaLnBrk="1" fontAlgn="auto" hangingPunct="1">
              <a:lnSpc>
                <a:spcPct val="150000"/>
              </a:lnSpc>
              <a:spcAft>
                <a:spcPts val="0"/>
              </a:spcAft>
              <a:buFont typeface="Arial" panose="020B0604020202020204" pitchFamily="34" charset="0"/>
              <a:buNone/>
              <a:defRPr/>
            </a:pPr>
            <a:r>
              <a:rPr lang="it-IT" altLang="it-IT" sz="4000" b="1" dirty="0">
                <a:latin typeface="Arial" panose="020B0604020202020204" pitchFamily="34" charset="0"/>
                <a:cs typeface="Arial" panose="020B0604020202020204" pitchFamily="34" charset="0"/>
              </a:rPr>
              <a:t>Antica risposta sul senso della vita</a:t>
            </a:r>
          </a:p>
          <a:p>
            <a:pPr marL="0" indent="0" algn="ctr" eaLnBrk="1" fontAlgn="auto" hangingPunct="1">
              <a:lnSpc>
                <a:spcPct val="150000"/>
              </a:lnSpc>
              <a:spcAft>
                <a:spcPts val="0"/>
              </a:spcAft>
              <a:buFont typeface="Arial" panose="020B0604020202020204" pitchFamily="34" charset="0"/>
              <a:buNone/>
              <a:defRPr/>
            </a:pPr>
            <a:r>
              <a:rPr lang="it-IT" altLang="it-IT" sz="1500" b="1" dirty="0">
                <a:latin typeface="Arial" panose="020B0604020202020204" pitchFamily="34" charset="0"/>
                <a:cs typeface="Arial" panose="020B0604020202020204" pitchFamily="34" charset="0"/>
              </a:rPr>
              <a:t> </a:t>
            </a:r>
            <a:endParaRPr lang="it-IT" altLang="it-IT" sz="15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Per la Bibbia la vita ha senso solo se è vissuta nell’esperienza dei grandi sentimenti dell’</a:t>
            </a:r>
            <a:r>
              <a:rPr lang="it-IT" altLang="it-IT" b="1" dirty="0">
                <a:latin typeface="Arial" panose="020B0604020202020204" pitchFamily="34" charset="0"/>
                <a:cs typeface="Arial" panose="020B0604020202020204" pitchFamily="34" charset="0"/>
              </a:rPr>
              <a:t>amore</a:t>
            </a:r>
            <a:r>
              <a:rPr lang="it-IT" altLang="it-IT" dirty="0">
                <a:latin typeface="Arial" panose="020B0604020202020204" pitchFamily="34" charset="0"/>
                <a:cs typeface="Arial" panose="020B0604020202020204" pitchFamily="34" charset="0"/>
              </a:rPr>
              <a:t>; </a:t>
            </a:r>
          </a:p>
          <a:p>
            <a:pPr eaLnBrk="1" fontAlgn="auto" hangingPunct="1">
              <a:lnSpc>
                <a:spcPct val="150000"/>
              </a:lnSpc>
              <a:spcAft>
                <a:spcPts val="0"/>
              </a:spcAft>
              <a:buFontTx/>
              <a:buNone/>
              <a:defRPr/>
            </a:pPr>
            <a:r>
              <a:rPr lang="it-IT" altLang="it-IT" dirty="0">
                <a:latin typeface="Arial" panose="020B0604020202020204" pitchFamily="34" charset="0"/>
                <a:cs typeface="Arial" panose="020B0604020202020204" pitchFamily="34" charset="0"/>
              </a:rPr>
              <a:t>Dio è pensato come la massima perfezione dell'amore, simile a quello di due sposi quando si amano intensamente, ma non identico, in quanto è molto superiore. Ma i grandi sentimenti d’amore comportano anche numerosi sacrifici e rinunce.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1986">
                                            <p:txEl>
                                              <p:pRg st="2" end="2"/>
                                            </p:txEl>
                                          </p:spTgt>
                                        </p:tgtEl>
                                        <p:attrNameLst>
                                          <p:attrName>style.visibility</p:attrName>
                                        </p:attrNameLst>
                                      </p:cBhvr>
                                      <p:to>
                                        <p:strVal val="visible"/>
                                      </p:to>
                                    </p:set>
                                    <p:animEffect transition="in" filter="fade">
                                      <p:cBhvr>
                                        <p:cTn id="7" dur="1000"/>
                                        <p:tgtEl>
                                          <p:spTgt spid="41986">
                                            <p:txEl>
                                              <p:pRg st="2" end="2"/>
                                            </p:txEl>
                                          </p:spTgt>
                                        </p:tgtEl>
                                      </p:cBhvr>
                                    </p:animEffect>
                                    <p:anim calcmode="lin" valueType="num">
                                      <p:cBhvr>
                                        <p:cTn id="8" dur="10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9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1986">
                                            <p:txEl>
                                              <p:pRg st="3" end="3"/>
                                            </p:txEl>
                                          </p:spTgt>
                                        </p:tgtEl>
                                        <p:attrNameLst>
                                          <p:attrName>style.visibility</p:attrName>
                                        </p:attrNameLst>
                                      </p:cBhvr>
                                      <p:to>
                                        <p:strVal val="visible"/>
                                      </p:to>
                                    </p:set>
                                    <p:animEffect transition="in" filter="fade">
                                      <p:cBhvr>
                                        <p:cTn id="14" dur="1000"/>
                                        <p:tgtEl>
                                          <p:spTgt spid="41986">
                                            <p:txEl>
                                              <p:pRg st="3" end="3"/>
                                            </p:txEl>
                                          </p:spTgt>
                                        </p:tgtEl>
                                      </p:cBhvr>
                                    </p:animEffect>
                                    <p:anim calcmode="lin" valueType="num">
                                      <p:cBhvr>
                                        <p:cTn id="15" dur="10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19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Stampati"/>
          <p:cNvSpPr>
            <a:spLocks noGrp="1" noChangeArrowheads="1"/>
          </p:cNvSpPr>
          <p:nvPr>
            <p:ph idx="1"/>
          </p:nvPr>
        </p:nvSpPr>
        <p:spPr>
          <a:xfrm>
            <a:off x="479425" y="333375"/>
            <a:ext cx="11233150" cy="6191250"/>
          </a:xfrm>
          <a:solidFill>
            <a:schemeClr val="accent4">
              <a:lumMod val="20000"/>
              <a:lumOff val="80000"/>
            </a:schemeClr>
          </a:solidFill>
          <a:ln>
            <a:solidFill>
              <a:schemeClr val="tx1"/>
            </a:solidFill>
          </a:ln>
        </p:spPr>
        <p:txBody>
          <a:bodyPr rtlCol="0">
            <a:normAutofit fontScale="85000" lnSpcReduction="20000"/>
          </a:bodyPr>
          <a:lstStyle/>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Nei capitoli riguardanti la sessualità, la Bibbia dichiara che l’uomo,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da solo, non può raggiungere la perfezione dell’amore sincero, dell’amore totalmente libero e disinteressato.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Egli ha anche bisogno di essere amato. </a:t>
            </a:r>
          </a:p>
          <a:p>
            <a:pPr marL="0" indent="0" eaLnBrk="1" fontAlgn="auto" hangingPunct="1">
              <a:lnSpc>
                <a:spcPct val="150000"/>
              </a:lnSpc>
              <a:spcAft>
                <a:spcPts val="0"/>
              </a:spcAft>
              <a:buFont typeface="Arial" panose="020B0604020202020204" pitchFamily="34" charset="0"/>
              <a:buNone/>
              <a:defRPr/>
            </a:pPr>
            <a:endParaRPr lang="it-IT" altLang="it-IT" sz="800" dirty="0">
              <a:latin typeface="Arial" panose="020B0604020202020204" pitchFamily="34" charset="0"/>
              <a:cs typeface="Arial" panose="020B0604020202020204" pitchFamily="34" charset="0"/>
            </a:endParaRP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Per la Bibbia occorre essere in comunione con Dio,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essere un alleato che collabora,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perché solo Dio può dare la forza di amare e di sentirsi amati,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se non dagli uomini, almeno da Dio.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Dio da anche la libertà agli uomini di ripudiarlo </a:t>
            </a:r>
          </a:p>
          <a:p>
            <a:pPr marL="0" indent="0" algn="ctr" eaLnBrk="1" fontAlgn="auto" hangingPunct="1">
              <a:lnSpc>
                <a:spcPct val="150000"/>
              </a:lnSpc>
              <a:spcAft>
                <a:spcPts val="0"/>
              </a:spcAft>
              <a:buFont typeface="Arial" panose="020B0604020202020204" pitchFamily="34" charset="0"/>
              <a:buNone/>
              <a:defRPr/>
            </a:pPr>
            <a:r>
              <a:rPr lang="it-IT" altLang="it-IT" dirty="0">
                <a:latin typeface="Arial" panose="020B0604020202020204" pitchFamily="34" charset="0"/>
                <a:cs typeface="Arial" panose="020B0604020202020204" pitchFamily="34" charset="0"/>
              </a:rPr>
              <a:t>con le invitabili conseguenze di vivere senza Dio.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3010">
                                            <p:txEl>
                                              <p:pRg st="4" end="4"/>
                                            </p:txEl>
                                          </p:spTgt>
                                        </p:tgtEl>
                                        <p:attrNameLst>
                                          <p:attrName>style.visibility</p:attrName>
                                        </p:attrNameLst>
                                      </p:cBhvr>
                                      <p:to>
                                        <p:strVal val="visible"/>
                                      </p:to>
                                    </p:set>
                                    <p:animEffect transition="in" filter="fade">
                                      <p:cBhvr>
                                        <p:cTn id="7" dur="1000"/>
                                        <p:tgtEl>
                                          <p:spTgt spid="43010">
                                            <p:txEl>
                                              <p:pRg st="4" end="4"/>
                                            </p:txEl>
                                          </p:spTgt>
                                        </p:tgtEl>
                                      </p:cBhvr>
                                    </p:animEffect>
                                    <p:anim calcmode="lin" valueType="num">
                                      <p:cBhvr>
                                        <p:cTn id="8" dur="10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3010">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010">
                                            <p:txEl>
                                              <p:pRg st="5" end="5"/>
                                            </p:txEl>
                                          </p:spTgt>
                                        </p:tgtEl>
                                        <p:attrNameLst>
                                          <p:attrName>style.visibility</p:attrName>
                                        </p:attrNameLst>
                                      </p:cBhvr>
                                      <p:to>
                                        <p:strVal val="visible"/>
                                      </p:to>
                                    </p:set>
                                    <p:animEffect transition="in" filter="fade">
                                      <p:cBhvr>
                                        <p:cTn id="12" dur="1000"/>
                                        <p:tgtEl>
                                          <p:spTgt spid="43010">
                                            <p:txEl>
                                              <p:pRg st="5" end="5"/>
                                            </p:txEl>
                                          </p:spTgt>
                                        </p:tgtEl>
                                      </p:cBhvr>
                                    </p:animEffect>
                                    <p:anim calcmode="lin" valueType="num">
                                      <p:cBhvr>
                                        <p:cTn id="13" dur="1000" fill="hold"/>
                                        <p:tgtEl>
                                          <p:spTgt spid="430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3010">
                                            <p:txEl>
                                              <p:pRg st="5" end="5"/>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3010">
                                            <p:txEl>
                                              <p:pRg st="6" end="6"/>
                                            </p:txEl>
                                          </p:spTgt>
                                        </p:tgtEl>
                                        <p:attrNameLst>
                                          <p:attrName>style.visibility</p:attrName>
                                        </p:attrNameLst>
                                      </p:cBhvr>
                                      <p:to>
                                        <p:strVal val="visible"/>
                                      </p:to>
                                    </p:set>
                                    <p:animEffect transition="in" filter="fade">
                                      <p:cBhvr>
                                        <p:cTn id="17" dur="1000"/>
                                        <p:tgtEl>
                                          <p:spTgt spid="43010">
                                            <p:txEl>
                                              <p:pRg st="6" end="6"/>
                                            </p:txEl>
                                          </p:spTgt>
                                        </p:tgtEl>
                                      </p:cBhvr>
                                    </p:animEffect>
                                    <p:anim calcmode="lin" valueType="num">
                                      <p:cBhvr>
                                        <p:cTn id="18" dur="10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43010">
                                            <p:txEl>
                                              <p:pRg st="6" end="6"/>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3010">
                                            <p:txEl>
                                              <p:pRg st="7" end="7"/>
                                            </p:txEl>
                                          </p:spTgt>
                                        </p:tgtEl>
                                        <p:attrNameLst>
                                          <p:attrName>style.visibility</p:attrName>
                                        </p:attrNameLst>
                                      </p:cBhvr>
                                      <p:to>
                                        <p:strVal val="visible"/>
                                      </p:to>
                                    </p:set>
                                    <p:animEffect transition="in" filter="fade">
                                      <p:cBhvr>
                                        <p:cTn id="22" dur="1000"/>
                                        <p:tgtEl>
                                          <p:spTgt spid="43010">
                                            <p:txEl>
                                              <p:pRg st="7" end="7"/>
                                            </p:txEl>
                                          </p:spTgt>
                                        </p:tgtEl>
                                      </p:cBhvr>
                                    </p:animEffect>
                                    <p:anim calcmode="lin" valueType="num">
                                      <p:cBhvr>
                                        <p:cTn id="23" dur="1000" fill="hold"/>
                                        <p:tgtEl>
                                          <p:spTgt spid="43010">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430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43010">
                                            <p:txEl>
                                              <p:pRg st="8" end="8"/>
                                            </p:txEl>
                                          </p:spTgt>
                                        </p:tgtEl>
                                        <p:attrNameLst>
                                          <p:attrName>style.visibility</p:attrName>
                                        </p:attrNameLst>
                                      </p:cBhvr>
                                      <p:to>
                                        <p:strVal val="visible"/>
                                      </p:to>
                                    </p:set>
                                    <p:animEffect transition="in" filter="fade">
                                      <p:cBhvr>
                                        <p:cTn id="29" dur="1000"/>
                                        <p:tgtEl>
                                          <p:spTgt spid="43010">
                                            <p:txEl>
                                              <p:pRg st="8" end="8"/>
                                            </p:txEl>
                                          </p:spTgt>
                                        </p:tgtEl>
                                      </p:cBhvr>
                                    </p:animEffect>
                                    <p:anim calcmode="lin" valueType="num">
                                      <p:cBhvr>
                                        <p:cTn id="30" dur="1000" fill="hold"/>
                                        <p:tgtEl>
                                          <p:spTgt spid="43010">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43010">
                                            <p:txEl>
                                              <p:pRg st="8" end="8"/>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3010">
                                            <p:txEl>
                                              <p:pRg st="9" end="9"/>
                                            </p:txEl>
                                          </p:spTgt>
                                        </p:tgtEl>
                                        <p:attrNameLst>
                                          <p:attrName>style.visibility</p:attrName>
                                        </p:attrNameLst>
                                      </p:cBhvr>
                                      <p:to>
                                        <p:strVal val="visible"/>
                                      </p:to>
                                    </p:set>
                                    <p:animEffect transition="in" filter="fade">
                                      <p:cBhvr>
                                        <p:cTn id="34" dur="1000"/>
                                        <p:tgtEl>
                                          <p:spTgt spid="43010">
                                            <p:txEl>
                                              <p:pRg st="9" end="9"/>
                                            </p:txEl>
                                          </p:spTgt>
                                        </p:tgtEl>
                                      </p:cBhvr>
                                    </p:animEffect>
                                    <p:anim calcmode="lin" valueType="num">
                                      <p:cBhvr>
                                        <p:cTn id="35" dur="1000" fill="hold"/>
                                        <p:tgtEl>
                                          <p:spTgt spid="43010">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430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Stampati"/>
          <p:cNvSpPr>
            <a:spLocks noGrp="1" noChangeArrowheads="1"/>
          </p:cNvSpPr>
          <p:nvPr>
            <p:ph idx="1"/>
          </p:nvPr>
        </p:nvSpPr>
        <p:spPr>
          <a:xfrm>
            <a:off x="550863" y="188913"/>
            <a:ext cx="11161712" cy="6524625"/>
          </a:xfrm>
          <a:solidFill>
            <a:schemeClr val="accent4">
              <a:lumMod val="20000"/>
              <a:lumOff val="80000"/>
            </a:schemeClr>
          </a:solidFill>
          <a:ln>
            <a:solidFill>
              <a:schemeClr val="tx1"/>
            </a:solidFill>
          </a:ln>
        </p:spPr>
        <p:txBody>
          <a:bodyPr rtlCol="0">
            <a:normAutofit lnSpcReduction="10000"/>
          </a:bodyPr>
          <a:lstStyle/>
          <a:p>
            <a:pPr eaLnBrk="1" fontAlgn="auto" hangingPunct="1">
              <a:lnSpc>
                <a:spcPct val="125000"/>
              </a:lnSpc>
              <a:spcAft>
                <a:spcPts val="0"/>
              </a:spcAft>
              <a:buFontTx/>
              <a:buNone/>
              <a:defRPr/>
            </a:pPr>
            <a:r>
              <a:rPr lang="it-IT" altLang="it-IT" sz="2000" b="1" dirty="0">
                <a:latin typeface="Arial" panose="020B0604020202020204" pitchFamily="34" charset="0"/>
                <a:cs typeface="Arial" panose="020B0604020202020204" pitchFamily="34" charset="0"/>
              </a:rPr>
              <a:t>Ma perché la Bibbia ritiene importantissima la vita umana? </a:t>
            </a: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Ci limitiamo a ricordare i seguenti punti.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in ogni uomo vi è un </a:t>
            </a:r>
            <a:r>
              <a:rPr lang="it-IT" altLang="it-IT" sz="1600" b="1" dirty="0">
                <a:latin typeface="Arial" panose="020B0604020202020204" pitchFamily="34" charset="0"/>
                <a:cs typeface="Arial" panose="020B0604020202020204" pitchFamily="34" charset="0"/>
              </a:rPr>
              <a:t>progetto d'amore</a:t>
            </a:r>
            <a:r>
              <a:rPr lang="it-IT" altLang="it-IT" sz="1600" dirty="0">
                <a:latin typeface="Arial" panose="020B0604020202020204" pitchFamily="34" charset="0"/>
                <a:cs typeface="Arial" panose="020B0604020202020204" pitchFamily="34" charset="0"/>
              </a:rPr>
              <a:t> che deve essere realizzato, vi è un’anima.</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Secondo la Bibbia l’umanità è stata creata per essere </a:t>
            </a:r>
            <a:r>
              <a:rPr lang="it-IT" altLang="it-IT" sz="1600" b="1" dirty="0">
                <a:latin typeface="Arial" panose="020B0604020202020204" pitchFamily="34" charset="0"/>
                <a:cs typeface="Arial" panose="020B0604020202020204" pitchFamily="34" charset="0"/>
              </a:rPr>
              <a:t>un’immagine dell'amore di Dio</a:t>
            </a:r>
            <a:r>
              <a:rPr lang="it-IT" altLang="it-IT" sz="1600" dirty="0">
                <a:latin typeface="Arial" panose="020B0604020202020204" pitchFamily="34" charset="0"/>
                <a:cs typeface="Arial" panose="020B0604020202020204" pitchFamily="34" charset="0"/>
              </a:rPr>
              <a:t> (Gen. 1,27).</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La vita è importante perché  in ogni uomo vi è la </a:t>
            </a:r>
            <a:r>
              <a:rPr lang="it-IT" altLang="it-IT" sz="1600" b="1" dirty="0">
                <a:latin typeface="Arial" panose="020B0604020202020204" pitchFamily="34" charset="0"/>
                <a:cs typeface="Arial" panose="020B0604020202020204" pitchFamily="34" charset="0"/>
              </a:rPr>
              <a:t>responsabilità di custodire</a:t>
            </a:r>
            <a:r>
              <a:rPr lang="it-IT" altLang="it-IT" sz="1600" dirty="0">
                <a:latin typeface="Arial" panose="020B0604020202020204" pitchFamily="34" charset="0"/>
                <a:cs typeface="Arial" panose="020B0604020202020204" pitchFamily="34" charset="0"/>
              </a:rPr>
              <a:t> suo “fratello”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Ogni uomo dovrebbe impegnarsi a </a:t>
            </a:r>
            <a:r>
              <a:rPr lang="it-IT" altLang="it-IT" sz="1600" b="1" dirty="0">
                <a:latin typeface="Arial" panose="020B0604020202020204" pitchFamily="34" charset="0"/>
                <a:cs typeface="Arial" panose="020B0604020202020204" pitchFamily="34" charset="0"/>
              </a:rPr>
              <a:t>collaborare con il suo Creatore</a:t>
            </a:r>
            <a:r>
              <a:rPr lang="it-IT" altLang="it-IT" sz="1600" dirty="0">
                <a:latin typeface="Arial" panose="020B0604020202020204" pitchFamily="34" charset="0"/>
                <a:cs typeface="Arial" panose="020B0604020202020204" pitchFamily="34" charset="0"/>
              </a:rPr>
              <a:t> al fine di perfezionare, portare a compimento il “giardino di Dio”. Ricordiamo che l'uomo è anche considerato il giardiniere di Dio.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quando l'uomo ama, rende presente la “</a:t>
            </a:r>
            <a:r>
              <a:rPr lang="it-IT" altLang="it-IT" sz="1600" b="1" dirty="0">
                <a:latin typeface="Arial" panose="020B0604020202020204" pitchFamily="34" charset="0"/>
                <a:cs typeface="Arial" panose="020B0604020202020204" pitchFamily="34" charset="0"/>
              </a:rPr>
              <a:t>gloria di Dio</a:t>
            </a:r>
            <a:r>
              <a:rPr lang="it-IT" altLang="it-IT" sz="1600" dirty="0">
                <a:latin typeface="Arial" panose="020B0604020202020204" pitchFamily="34" charset="0"/>
                <a:cs typeface="Arial" panose="020B0604020202020204" pitchFamily="34" charset="0"/>
              </a:rPr>
              <a:t>”.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nell'uomo </a:t>
            </a:r>
            <a:r>
              <a:rPr lang="it-IT" altLang="it-IT" sz="1600" b="1" dirty="0">
                <a:latin typeface="Arial" panose="020B0604020202020204" pitchFamily="34" charset="0"/>
                <a:cs typeface="Arial" panose="020B0604020202020204" pitchFamily="34" charset="0"/>
              </a:rPr>
              <a:t>vi è “il soffio di Dio</a:t>
            </a:r>
            <a:r>
              <a:rPr lang="it-IT" altLang="it-IT" sz="1600" dirty="0">
                <a:latin typeface="Arial" panose="020B0604020202020204" pitchFamily="34" charset="0"/>
                <a:cs typeface="Arial" panose="020B0604020202020204" pitchFamily="34" charset="0"/>
              </a:rPr>
              <a:t>”, una parte del suo alito vitale, spesso considerato come la possibilità di amare, presente in ogni uomo. </a:t>
            </a:r>
          </a:p>
          <a:p>
            <a:pPr eaLnBrk="1" fontAlgn="auto" hangingPunct="1">
              <a:lnSpc>
                <a:spcPct val="125000"/>
              </a:lnSpc>
              <a:spcAft>
                <a:spcPts val="0"/>
              </a:spcAft>
              <a:buFontTx/>
              <a:buAutoNum type="arabicPeriod"/>
              <a:defRPr/>
            </a:pPr>
            <a:r>
              <a:rPr lang="it-IT" altLang="it-IT" sz="1600" dirty="0">
                <a:latin typeface="Arial" panose="020B0604020202020204" pitchFamily="34" charset="0"/>
                <a:cs typeface="Arial" panose="020B0604020202020204" pitchFamily="34" charset="0"/>
              </a:rPr>
              <a:t>Perché ogni vita umana è un </a:t>
            </a:r>
            <a:r>
              <a:rPr lang="it-IT" altLang="it-IT" sz="1600" b="1" dirty="0">
                <a:latin typeface="Arial" panose="020B0604020202020204" pitchFamily="34" charset="0"/>
                <a:cs typeface="Arial" panose="020B0604020202020204" pitchFamily="34" charset="0"/>
              </a:rPr>
              <a:t>dono di Dio, un suo regalo</a:t>
            </a:r>
            <a:r>
              <a:rPr lang="it-IT" altLang="it-IT" sz="1600" dirty="0">
                <a:latin typeface="Arial" panose="020B0604020202020204" pitchFamily="34" charset="0"/>
                <a:cs typeface="Arial" panose="020B0604020202020204" pitchFamily="34" charset="0"/>
              </a:rPr>
              <a:t>, una sua creatura. L’uomo deve realizzare le sue passioni, quelle che favoriscono il progetto d’amore di Dio. </a:t>
            </a:r>
          </a:p>
          <a:p>
            <a:pPr eaLnBrk="1" fontAlgn="auto" hangingPunct="1">
              <a:lnSpc>
                <a:spcPct val="125000"/>
              </a:lnSpc>
              <a:spcAft>
                <a:spcPts val="0"/>
              </a:spcAft>
              <a:buFontTx/>
              <a:buNone/>
              <a:defRPr/>
            </a:pPr>
            <a:endParaRPr lang="it-IT" altLang="it-IT" sz="1600" dirty="0">
              <a:latin typeface="Arial" panose="020B0604020202020204" pitchFamily="34" charset="0"/>
              <a:cs typeface="Arial" panose="020B0604020202020204" pitchFamily="34" charset="0"/>
            </a:endParaRP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 N.B.: se la vita umana è dono inaspettato e gratuito, dovrebbe essere vissuto con gratitudine.</a:t>
            </a: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 Rifiutare questo dono (es. omicidio, suicidio, aborto, ecc.) è una gravissima offesa a Dio, è un dire no all'amore di Dio, </a:t>
            </a:r>
          </a:p>
          <a:p>
            <a:pPr eaLnBrk="1" fontAlgn="auto" hangingPunct="1">
              <a:lnSpc>
                <a:spcPct val="125000"/>
              </a:lnSpc>
              <a:spcAft>
                <a:spcPts val="0"/>
              </a:spcAft>
              <a:buFontTx/>
              <a:buNone/>
              <a:defRPr/>
            </a:pPr>
            <a:r>
              <a:rPr lang="it-IT" altLang="it-IT" sz="1600" dirty="0">
                <a:latin typeface="Arial" panose="020B0604020202020204" pitchFamily="34" charset="0"/>
                <a:cs typeface="Arial" panose="020B0604020202020204" pitchFamily="34" charset="0"/>
              </a:rPr>
              <a:t>è un rifiutare la sua festa, il suo Regno.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4034">
                                            <p:txEl>
                                              <p:pRg st="2" end="2"/>
                                            </p:txEl>
                                          </p:spTgt>
                                        </p:tgtEl>
                                        <p:attrNameLst>
                                          <p:attrName>style.visibility</p:attrName>
                                        </p:attrNameLst>
                                      </p:cBhvr>
                                      <p:to>
                                        <p:strVal val="visible"/>
                                      </p:to>
                                    </p:set>
                                    <p:animEffect transition="in" filter="fade">
                                      <p:cBhvr>
                                        <p:cTn id="7" dur="800" decel="100000"/>
                                        <p:tgtEl>
                                          <p:spTgt spid="44034">
                                            <p:txEl>
                                              <p:pRg st="2" end="2"/>
                                            </p:txEl>
                                          </p:spTgt>
                                        </p:tgtEl>
                                      </p:cBhvr>
                                    </p:animEffect>
                                    <p:anim calcmode="lin" valueType="num">
                                      <p:cBhvr>
                                        <p:cTn id="8" dur="800" decel="100000" fill="hold"/>
                                        <p:tgtEl>
                                          <p:spTgt spid="4403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403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403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44034">
                                            <p:txEl>
                                              <p:pRg st="3" end="3"/>
                                            </p:txEl>
                                          </p:spTgt>
                                        </p:tgtEl>
                                        <p:attrNameLst>
                                          <p:attrName>style.visibility</p:attrName>
                                        </p:attrNameLst>
                                      </p:cBhvr>
                                      <p:to>
                                        <p:strVal val="visible"/>
                                      </p:to>
                                    </p:set>
                                    <p:animEffect transition="in" filter="fade">
                                      <p:cBhvr>
                                        <p:cTn id="17" dur="800" decel="100000"/>
                                        <p:tgtEl>
                                          <p:spTgt spid="44034">
                                            <p:txEl>
                                              <p:pRg st="3" end="3"/>
                                            </p:txEl>
                                          </p:spTgt>
                                        </p:tgtEl>
                                      </p:cBhvr>
                                    </p:animEffect>
                                    <p:anim calcmode="lin" valueType="num">
                                      <p:cBhvr>
                                        <p:cTn id="18" dur="800" decel="100000" fill="hold"/>
                                        <p:tgtEl>
                                          <p:spTgt spid="44034">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4034">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4034">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4034">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403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fade">
                                      <p:cBhvr>
                                        <p:cTn id="27" dur="800" decel="100000"/>
                                        <p:tgtEl>
                                          <p:spTgt spid="44034">
                                            <p:txEl>
                                              <p:pRg st="4" end="4"/>
                                            </p:txEl>
                                          </p:spTgt>
                                        </p:tgtEl>
                                      </p:cBhvr>
                                    </p:animEffect>
                                    <p:anim calcmode="lin" valueType="num">
                                      <p:cBhvr>
                                        <p:cTn id="28" dur="800" decel="100000" fill="hold"/>
                                        <p:tgtEl>
                                          <p:spTgt spid="44034">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4034">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4034">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4034">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4034">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44034">
                                            <p:txEl>
                                              <p:pRg st="5" end="5"/>
                                            </p:txEl>
                                          </p:spTgt>
                                        </p:tgtEl>
                                        <p:attrNameLst>
                                          <p:attrName>style.visibility</p:attrName>
                                        </p:attrNameLst>
                                      </p:cBhvr>
                                      <p:to>
                                        <p:strVal val="visible"/>
                                      </p:to>
                                    </p:set>
                                    <p:animEffect transition="in" filter="fade">
                                      <p:cBhvr>
                                        <p:cTn id="37" dur="800" decel="100000"/>
                                        <p:tgtEl>
                                          <p:spTgt spid="44034">
                                            <p:txEl>
                                              <p:pRg st="5" end="5"/>
                                            </p:txEl>
                                          </p:spTgt>
                                        </p:tgtEl>
                                      </p:cBhvr>
                                    </p:animEffect>
                                    <p:anim calcmode="lin" valueType="num">
                                      <p:cBhvr>
                                        <p:cTn id="38" dur="800" decel="100000" fill="hold"/>
                                        <p:tgtEl>
                                          <p:spTgt spid="44034">
                                            <p:txEl>
                                              <p:pRg st="5" end="5"/>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4034">
                                            <p:txEl>
                                              <p:pRg st="5" end="5"/>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4034">
                                            <p:txEl>
                                              <p:pRg st="5" end="5"/>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4034">
                                            <p:txEl>
                                              <p:pRg st="5" end="5"/>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4034">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44034">
                                            <p:txEl>
                                              <p:pRg st="6" end="6"/>
                                            </p:txEl>
                                          </p:spTgt>
                                        </p:tgtEl>
                                        <p:attrNameLst>
                                          <p:attrName>style.visibility</p:attrName>
                                        </p:attrNameLst>
                                      </p:cBhvr>
                                      <p:to>
                                        <p:strVal val="visible"/>
                                      </p:to>
                                    </p:set>
                                    <p:animEffect transition="in" filter="fade">
                                      <p:cBhvr>
                                        <p:cTn id="47" dur="800" decel="100000"/>
                                        <p:tgtEl>
                                          <p:spTgt spid="44034">
                                            <p:txEl>
                                              <p:pRg st="6" end="6"/>
                                            </p:txEl>
                                          </p:spTgt>
                                        </p:tgtEl>
                                      </p:cBhvr>
                                    </p:animEffect>
                                    <p:anim calcmode="lin" valueType="num">
                                      <p:cBhvr>
                                        <p:cTn id="48" dur="800" decel="100000" fill="hold"/>
                                        <p:tgtEl>
                                          <p:spTgt spid="44034">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44034">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44034">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4034">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4034">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44034">
                                            <p:txEl>
                                              <p:pRg st="7" end="7"/>
                                            </p:txEl>
                                          </p:spTgt>
                                        </p:tgtEl>
                                        <p:attrNameLst>
                                          <p:attrName>style.visibility</p:attrName>
                                        </p:attrNameLst>
                                      </p:cBhvr>
                                      <p:to>
                                        <p:strVal val="visible"/>
                                      </p:to>
                                    </p:set>
                                    <p:animEffect transition="in" filter="fade">
                                      <p:cBhvr>
                                        <p:cTn id="57" dur="800" decel="100000"/>
                                        <p:tgtEl>
                                          <p:spTgt spid="44034">
                                            <p:txEl>
                                              <p:pRg st="7" end="7"/>
                                            </p:txEl>
                                          </p:spTgt>
                                        </p:tgtEl>
                                      </p:cBhvr>
                                    </p:animEffect>
                                    <p:anim calcmode="lin" valueType="num">
                                      <p:cBhvr>
                                        <p:cTn id="58" dur="800" decel="100000" fill="hold"/>
                                        <p:tgtEl>
                                          <p:spTgt spid="44034">
                                            <p:txEl>
                                              <p:pRg st="7" end="7"/>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44034">
                                            <p:txEl>
                                              <p:pRg st="7" end="7"/>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44034">
                                            <p:txEl>
                                              <p:pRg st="7" end="7"/>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4034">
                                            <p:txEl>
                                              <p:pRg st="7" end="7"/>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403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44034">
                                            <p:txEl>
                                              <p:pRg st="8" end="8"/>
                                            </p:txEl>
                                          </p:spTgt>
                                        </p:tgtEl>
                                        <p:attrNameLst>
                                          <p:attrName>style.visibility</p:attrName>
                                        </p:attrNameLst>
                                      </p:cBhvr>
                                      <p:to>
                                        <p:strVal val="visible"/>
                                      </p:to>
                                    </p:set>
                                    <p:animEffect transition="in" filter="fade">
                                      <p:cBhvr>
                                        <p:cTn id="67" dur="800" decel="100000"/>
                                        <p:tgtEl>
                                          <p:spTgt spid="44034">
                                            <p:txEl>
                                              <p:pRg st="8" end="8"/>
                                            </p:txEl>
                                          </p:spTgt>
                                        </p:tgtEl>
                                      </p:cBhvr>
                                    </p:animEffect>
                                    <p:anim calcmode="lin" valueType="num">
                                      <p:cBhvr>
                                        <p:cTn id="68" dur="800" decel="100000" fill="hold"/>
                                        <p:tgtEl>
                                          <p:spTgt spid="44034">
                                            <p:txEl>
                                              <p:pRg st="8" end="8"/>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44034">
                                            <p:txEl>
                                              <p:pRg st="8" end="8"/>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44034">
                                            <p:txEl>
                                              <p:pRg st="8" end="8"/>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44034">
                                            <p:txEl>
                                              <p:pRg st="8" end="8"/>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44034">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52" presetClass="entr" presetSubtype="0" fill="hold" nodeType="clickEffect">
                                  <p:stCondLst>
                                    <p:cond delay="0"/>
                                  </p:stCondLst>
                                  <p:childTnLst>
                                    <p:set>
                                      <p:cBhvr>
                                        <p:cTn id="76" dur="1" fill="hold">
                                          <p:stCondLst>
                                            <p:cond delay="0"/>
                                          </p:stCondLst>
                                        </p:cTn>
                                        <p:tgtEl>
                                          <p:spTgt spid="44034">
                                            <p:txEl>
                                              <p:pRg st="10" end="10"/>
                                            </p:txEl>
                                          </p:spTgt>
                                        </p:tgtEl>
                                        <p:attrNameLst>
                                          <p:attrName>style.visibility</p:attrName>
                                        </p:attrNameLst>
                                      </p:cBhvr>
                                      <p:to>
                                        <p:strVal val="visible"/>
                                      </p:to>
                                    </p:set>
                                    <p:animScale>
                                      <p:cBhvr>
                                        <p:cTn id="77" dur="1000" decel="50000" fill="hold">
                                          <p:stCondLst>
                                            <p:cond delay="0"/>
                                          </p:stCondLst>
                                        </p:cTn>
                                        <p:tgtEl>
                                          <p:spTgt spid="4403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44034">
                                            <p:txEl>
                                              <p:pRg st="10" end="10"/>
                                            </p:txEl>
                                          </p:spTgt>
                                        </p:tgtEl>
                                        <p:attrNameLst>
                                          <p:attrName>ppt_x</p:attrName>
                                          <p:attrName>ppt_y</p:attrName>
                                        </p:attrNameLst>
                                      </p:cBhvr>
                                    </p:animMotion>
                                    <p:animEffect transition="in" filter="fade">
                                      <p:cBhvr>
                                        <p:cTn id="79" dur="1000"/>
                                        <p:tgtEl>
                                          <p:spTgt spid="44034">
                                            <p:txEl>
                                              <p:pRg st="10" end="10"/>
                                            </p:txEl>
                                          </p:spTgt>
                                        </p:tgtEl>
                                      </p:cBhvr>
                                    </p:animEffect>
                                  </p:childTnLst>
                                </p:cTn>
                              </p:par>
                              <p:par>
                                <p:cTn id="80" presetID="52" presetClass="entr" presetSubtype="0" fill="hold" nodeType="withEffect">
                                  <p:stCondLst>
                                    <p:cond delay="0"/>
                                  </p:stCondLst>
                                  <p:childTnLst>
                                    <p:set>
                                      <p:cBhvr>
                                        <p:cTn id="81" dur="1" fill="hold">
                                          <p:stCondLst>
                                            <p:cond delay="0"/>
                                          </p:stCondLst>
                                        </p:cTn>
                                        <p:tgtEl>
                                          <p:spTgt spid="44034">
                                            <p:txEl>
                                              <p:pRg st="11" end="11"/>
                                            </p:txEl>
                                          </p:spTgt>
                                        </p:tgtEl>
                                        <p:attrNameLst>
                                          <p:attrName>style.visibility</p:attrName>
                                        </p:attrNameLst>
                                      </p:cBhvr>
                                      <p:to>
                                        <p:strVal val="visible"/>
                                      </p:to>
                                    </p:set>
                                    <p:animScale>
                                      <p:cBhvr>
                                        <p:cTn id="82" dur="1000" decel="50000" fill="hold">
                                          <p:stCondLst>
                                            <p:cond delay="0"/>
                                          </p:stCondLst>
                                        </p:cTn>
                                        <p:tgtEl>
                                          <p:spTgt spid="44034">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44034">
                                            <p:txEl>
                                              <p:pRg st="11" end="11"/>
                                            </p:txEl>
                                          </p:spTgt>
                                        </p:tgtEl>
                                        <p:attrNameLst>
                                          <p:attrName>ppt_x</p:attrName>
                                          <p:attrName>ppt_y</p:attrName>
                                        </p:attrNameLst>
                                      </p:cBhvr>
                                    </p:animMotion>
                                    <p:animEffect transition="in" filter="fade">
                                      <p:cBhvr>
                                        <p:cTn id="84" dur="1000"/>
                                        <p:tgtEl>
                                          <p:spTgt spid="44034">
                                            <p:txEl>
                                              <p:pRg st="11" end="11"/>
                                            </p:txEl>
                                          </p:spTgt>
                                        </p:tgtEl>
                                      </p:cBhvr>
                                    </p:animEffect>
                                  </p:childTnLst>
                                </p:cTn>
                              </p:par>
                              <p:par>
                                <p:cTn id="85" presetID="52" presetClass="entr" presetSubtype="0" fill="hold" nodeType="withEffect">
                                  <p:stCondLst>
                                    <p:cond delay="0"/>
                                  </p:stCondLst>
                                  <p:childTnLst>
                                    <p:set>
                                      <p:cBhvr>
                                        <p:cTn id="86" dur="1" fill="hold">
                                          <p:stCondLst>
                                            <p:cond delay="0"/>
                                          </p:stCondLst>
                                        </p:cTn>
                                        <p:tgtEl>
                                          <p:spTgt spid="44034">
                                            <p:txEl>
                                              <p:pRg st="12" end="12"/>
                                            </p:txEl>
                                          </p:spTgt>
                                        </p:tgtEl>
                                        <p:attrNameLst>
                                          <p:attrName>style.visibility</p:attrName>
                                        </p:attrNameLst>
                                      </p:cBhvr>
                                      <p:to>
                                        <p:strVal val="visible"/>
                                      </p:to>
                                    </p:set>
                                    <p:animScale>
                                      <p:cBhvr>
                                        <p:cTn id="87" dur="1000" decel="50000" fill="hold">
                                          <p:stCondLst>
                                            <p:cond delay="0"/>
                                          </p:stCondLst>
                                        </p:cTn>
                                        <p:tgtEl>
                                          <p:spTgt spid="44034">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44034">
                                            <p:txEl>
                                              <p:pRg st="12" end="12"/>
                                            </p:txEl>
                                          </p:spTgt>
                                        </p:tgtEl>
                                        <p:attrNameLst>
                                          <p:attrName>ppt_x</p:attrName>
                                          <p:attrName>ppt_y</p:attrName>
                                        </p:attrNameLst>
                                      </p:cBhvr>
                                    </p:animMotion>
                                    <p:animEffect transition="in" filter="fade">
                                      <p:cBhvr>
                                        <p:cTn id="89" dur="1000"/>
                                        <p:tgtEl>
                                          <p:spTgt spid="4403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633663" y="274638"/>
            <a:ext cx="6924675" cy="706437"/>
          </a:xfrm>
          <a:solidFill>
            <a:schemeClr val="accent4">
              <a:lumMod val="20000"/>
              <a:lumOff val="80000"/>
            </a:schemeClr>
          </a:solidFill>
          <a:ln>
            <a:solidFill>
              <a:schemeClr val="tx1"/>
            </a:solidFill>
          </a:ln>
        </p:spPr>
        <p:txBody>
          <a:bodyPr rtlCol="0">
            <a:normAutofit/>
          </a:bodyPr>
          <a:lstStyle/>
          <a:p>
            <a:pPr algn="ctr" eaLnBrk="1" fontAlgn="auto" hangingPunct="1">
              <a:spcAft>
                <a:spcPts val="0"/>
              </a:spcAft>
              <a:defRPr/>
            </a:pPr>
            <a:r>
              <a:rPr lang="it-IT" altLang="it-IT" sz="4000" b="1" i="1" dirty="0">
                <a:latin typeface="Arial" panose="020B0604020202020204" pitchFamily="34" charset="0"/>
                <a:cs typeface="Arial" panose="020B0604020202020204" pitchFamily="34" charset="0"/>
              </a:rPr>
              <a:t>“</a:t>
            </a:r>
            <a:r>
              <a:rPr lang="it-IT" altLang="it-IT" sz="4000" b="1" i="1" dirty="0" err="1">
                <a:latin typeface="Arial" panose="020B0604020202020204" pitchFamily="34" charset="0"/>
                <a:cs typeface="Arial" panose="020B0604020202020204" pitchFamily="34" charset="0"/>
              </a:rPr>
              <a:t>Donum</a:t>
            </a:r>
            <a:r>
              <a:rPr lang="it-IT" altLang="it-IT" sz="4000" b="1" i="1" dirty="0">
                <a:latin typeface="Arial" panose="020B0604020202020204" pitchFamily="34" charset="0"/>
                <a:cs typeface="Arial" panose="020B0604020202020204" pitchFamily="34" charset="0"/>
              </a:rPr>
              <a:t> Vitae”</a:t>
            </a:r>
            <a:endParaRPr lang="it-IT" altLang="it-IT" sz="4000" dirty="0">
              <a:latin typeface="Arial" panose="020B0604020202020204" pitchFamily="34" charset="0"/>
              <a:cs typeface="Arial" panose="020B0604020202020204" pitchFamily="34" charset="0"/>
            </a:endParaRPr>
          </a:p>
        </p:txBody>
      </p:sp>
      <p:sp>
        <p:nvSpPr>
          <p:cNvPr id="104451" name="Rectangle 3"/>
          <p:cNvSpPr>
            <a:spLocks noGrp="1" noChangeArrowheads="1"/>
          </p:cNvSpPr>
          <p:nvPr>
            <p:ph idx="1"/>
          </p:nvPr>
        </p:nvSpPr>
        <p:spPr>
          <a:xfrm>
            <a:off x="479424" y="1341438"/>
            <a:ext cx="11449223" cy="5040312"/>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lnSpc>
                <a:spcPct val="170000"/>
              </a:lnSpc>
              <a:spcAft>
                <a:spcPts val="0"/>
              </a:spcAft>
              <a:defRPr/>
            </a:pPr>
            <a:r>
              <a:rPr lang="it-IT" altLang="it-IT" sz="2000" dirty="0">
                <a:latin typeface="Arial" panose="020B0604020202020204" pitchFamily="34" charset="0"/>
                <a:cs typeface="Arial" panose="020B0604020202020204" pitchFamily="34" charset="0"/>
              </a:rPr>
              <a:t>Quello che ora sintetizziamo è il contenuto di un documento molto importante della congregazione per la dottrina della fede, denominato </a:t>
            </a:r>
            <a:r>
              <a:rPr lang="it-IT" altLang="it-IT" sz="2000" i="1" dirty="0">
                <a:latin typeface="Arial" panose="020B0604020202020204" pitchFamily="34" charset="0"/>
                <a:cs typeface="Arial" panose="020B0604020202020204" pitchFamily="34" charset="0"/>
              </a:rPr>
              <a:t>“</a:t>
            </a:r>
            <a:r>
              <a:rPr lang="it-IT" altLang="it-IT" sz="2000" i="1" dirty="0" err="1">
                <a:latin typeface="Arial" panose="020B0604020202020204" pitchFamily="34" charset="0"/>
                <a:cs typeface="Arial" panose="020B0604020202020204" pitchFamily="34" charset="0"/>
              </a:rPr>
              <a:t>Donum</a:t>
            </a:r>
            <a:r>
              <a:rPr lang="it-IT" altLang="it-IT" sz="2000" i="1" dirty="0">
                <a:latin typeface="Arial" panose="020B0604020202020204" pitchFamily="34" charset="0"/>
                <a:cs typeface="Arial" panose="020B0604020202020204" pitchFamily="34" charset="0"/>
              </a:rPr>
              <a:t> Vitae”</a:t>
            </a:r>
            <a:r>
              <a:rPr lang="it-IT" altLang="it-IT" sz="2000" dirty="0">
                <a:latin typeface="Arial" panose="020B0604020202020204" pitchFamily="34" charset="0"/>
                <a:cs typeface="Arial" panose="020B0604020202020204" pitchFamily="34" charset="0"/>
              </a:rPr>
              <a:t> (il dono della vita).</a:t>
            </a:r>
            <a:r>
              <a:rPr lang="it-IT" altLang="it-IT" sz="2000" dirty="0">
                <a:latin typeface="Arial" panose="020B0604020202020204" pitchFamily="34" charset="0"/>
                <a:cs typeface="Arial" panose="020B0604020202020204" pitchFamily="34" charset="0"/>
                <a:hlinkClick r:id="" action="ppaction://noaction"/>
              </a:rPr>
              <a:t>[1]</a:t>
            </a:r>
            <a:r>
              <a:rPr lang="it-IT" altLang="it-IT" sz="2000" dirty="0">
                <a:latin typeface="Arial" panose="020B0604020202020204" pitchFamily="34" charset="0"/>
                <a:cs typeface="Arial" panose="020B0604020202020204" pitchFamily="34" charset="0"/>
              </a:rPr>
              <a:t> </a:t>
            </a:r>
          </a:p>
          <a:p>
            <a:pPr eaLnBrk="1" fontAlgn="auto" hangingPunct="1">
              <a:lnSpc>
                <a:spcPct val="100000"/>
              </a:lnSpc>
              <a:spcAft>
                <a:spcPts val="0"/>
              </a:spcAft>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Il documento ricorda che nella parola </a:t>
            </a:r>
            <a:r>
              <a:rPr lang="it-IT" altLang="it-IT" sz="2000" b="1" dirty="0">
                <a:latin typeface="Arial" panose="020B0604020202020204" pitchFamily="34" charset="0"/>
                <a:cs typeface="Arial" panose="020B0604020202020204" pitchFamily="34" charset="0"/>
              </a:rPr>
              <a:t>PROCREAZIONE </a:t>
            </a:r>
            <a:r>
              <a:rPr lang="it-IT" altLang="it-IT" sz="2000" dirty="0">
                <a:latin typeface="Arial" panose="020B0604020202020204" pitchFamily="34" charset="0"/>
                <a:cs typeface="Arial" panose="020B0604020202020204" pitchFamily="34" charset="0"/>
              </a:rPr>
              <a:t>“pro”</a:t>
            </a:r>
            <a:r>
              <a:rPr lang="it-IT" altLang="it-IT" sz="2000" i="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significa</a:t>
            </a:r>
            <a:r>
              <a:rPr lang="it-IT" altLang="it-IT" sz="2000" i="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a:t>
            </a:r>
            <a:r>
              <a:rPr lang="it-IT" altLang="it-IT" sz="2000" i="1" dirty="0">
                <a:latin typeface="Arial" panose="020B0604020202020204" pitchFamily="34" charset="0"/>
                <a:cs typeface="Arial" panose="020B0604020202020204" pitchFamily="34" charset="0"/>
              </a:rPr>
              <a:t>che sta davanti, in favore di</a:t>
            </a:r>
            <a:r>
              <a:rPr lang="it-IT" altLang="it-IT" sz="2000" dirty="0">
                <a:latin typeface="Arial" panose="020B0604020202020204" pitchFamily="34" charset="0"/>
                <a:cs typeface="Arial" panose="020B0604020202020204" pitchFamily="34" charset="0"/>
              </a:rPr>
              <a:t>...”. Di che cosa? Della stessa Creazione divina.</a:t>
            </a: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Dio è il Creatore, quella dei coniugi è pro - creazione; il che significa che i coniugi agiscono non solo al posto di Dio, davanti a Lui come uno specchio della sua volontà (a sua “immagine e somiglianza”), ma in favore di Dio, e non per perseguire interessi egoistici (ad esempio il considerare i figli come sola forza lavoro, o come fotocopia dei genitori che realizzino i loro ideali politici e religiosi; o come strumenti per risolvere i problemi psicologici di coppia, ecc.).</a:t>
            </a:r>
          </a:p>
          <a:p>
            <a:pPr eaLnBrk="1" fontAlgn="auto" hangingPunct="1">
              <a:lnSpc>
                <a:spcPct val="170000"/>
              </a:lnSpc>
              <a:spcAft>
                <a:spcPts val="0"/>
              </a:spcAft>
              <a:buFontTx/>
              <a:buNone/>
              <a:defRPr/>
            </a:pPr>
            <a:r>
              <a:rPr lang="it-IT" altLang="it-IT" sz="1300" dirty="0">
                <a:latin typeface="Arial" panose="020B0604020202020204" pitchFamily="34" charset="0"/>
                <a:cs typeface="Arial" panose="020B0604020202020204" pitchFamily="34" charset="0"/>
              </a:rPr>
              <a:t>- - - - - - - - - - </a:t>
            </a:r>
            <a:br>
              <a:rPr lang="it-IT" altLang="it-IT" sz="1300" dirty="0">
                <a:latin typeface="Arial" panose="020B0604020202020204" pitchFamily="34" charset="0"/>
                <a:cs typeface="Arial" panose="020B0604020202020204" pitchFamily="34" charset="0"/>
              </a:rPr>
            </a:br>
            <a:r>
              <a:rPr lang="it-IT" altLang="it-IT" sz="1300" dirty="0">
                <a:latin typeface="Arial" panose="020B0604020202020204" pitchFamily="34" charset="0"/>
                <a:cs typeface="Arial" panose="020B0604020202020204" pitchFamily="34" charset="0"/>
                <a:hlinkClick r:id="" action="ppaction://noaction"/>
              </a:rPr>
              <a:t>[1]</a:t>
            </a:r>
            <a:r>
              <a:rPr lang="it-IT" altLang="it-IT" sz="1300" dirty="0">
                <a:latin typeface="Arial" panose="020B0604020202020204" pitchFamily="34" charset="0"/>
                <a:cs typeface="Arial" panose="020B0604020202020204" pitchFamily="34" charset="0"/>
              </a:rPr>
              <a:t> </a:t>
            </a:r>
            <a:r>
              <a:rPr lang="it-IT" altLang="it-IT" sz="1300" b="1" dirty="0">
                <a:latin typeface="Arial" panose="020B0604020202020204" pitchFamily="34" charset="0"/>
                <a:cs typeface="Arial" panose="020B0604020202020204" pitchFamily="34" charset="0"/>
              </a:rPr>
              <a:t>Congregazione per la dottrina della fede</a:t>
            </a:r>
            <a:r>
              <a:rPr lang="it-IT" altLang="it-IT" sz="1300" dirty="0">
                <a:latin typeface="Arial" panose="020B0604020202020204" pitchFamily="34" charset="0"/>
                <a:cs typeface="Arial" panose="020B0604020202020204" pitchFamily="34" charset="0"/>
              </a:rPr>
              <a:t> </a:t>
            </a:r>
            <a:r>
              <a:rPr lang="it-IT" altLang="it-IT" sz="1300" i="1" dirty="0" err="1">
                <a:latin typeface="Arial" panose="020B0604020202020204" pitchFamily="34" charset="0"/>
                <a:cs typeface="Arial" panose="020B0604020202020204" pitchFamily="34" charset="0"/>
              </a:rPr>
              <a:t>Donum</a:t>
            </a:r>
            <a:r>
              <a:rPr lang="it-IT" altLang="it-IT" sz="1300" i="1" dirty="0">
                <a:latin typeface="Arial" panose="020B0604020202020204" pitchFamily="34" charset="0"/>
                <a:cs typeface="Arial" panose="020B0604020202020204" pitchFamily="34" charset="0"/>
              </a:rPr>
              <a:t> vitae</a:t>
            </a:r>
            <a:r>
              <a:rPr lang="it-IT" altLang="it-IT" sz="1300" dirty="0">
                <a:latin typeface="Arial" panose="020B0604020202020204" pitchFamily="34" charset="0"/>
                <a:cs typeface="Arial" panose="020B0604020202020204" pitchFamily="34" charset="0"/>
              </a:rPr>
              <a:t>, </a:t>
            </a:r>
            <a:r>
              <a:rPr lang="it-IT" altLang="it-IT" sz="1300" dirty="0" err="1">
                <a:latin typeface="Arial" panose="020B0604020202020204" pitchFamily="34" charset="0"/>
                <a:cs typeface="Arial" panose="020B0604020202020204" pitchFamily="34" charset="0"/>
              </a:rPr>
              <a:t>pol</a:t>
            </a:r>
            <a:r>
              <a:rPr lang="it-IT" altLang="it-IT" sz="1300" dirty="0">
                <a:latin typeface="Arial" panose="020B0604020202020204" pitchFamily="34" charset="0"/>
                <a:cs typeface="Arial" panose="020B0604020202020204" pitchFamily="34" charset="0"/>
              </a:rPr>
              <a:t>. Vaticana, Città del Vaticano, 1987; cfr. G. Mattai </a:t>
            </a:r>
            <a:r>
              <a:rPr lang="it-IT" altLang="it-IT" sz="1300" i="1" dirty="0">
                <a:latin typeface="Arial" panose="020B0604020202020204" pitchFamily="34" charset="0"/>
                <a:cs typeface="Arial" panose="020B0604020202020204" pitchFamily="34" charset="0"/>
              </a:rPr>
              <a:t>Nascere morire oggi</a:t>
            </a:r>
            <a:r>
              <a:rPr lang="it-IT" altLang="it-IT" sz="1300" dirty="0">
                <a:latin typeface="Arial" panose="020B0604020202020204" pitchFamily="34" charset="0"/>
                <a:cs typeface="Arial" panose="020B0604020202020204" pitchFamily="34" charset="0"/>
              </a:rPr>
              <a:t> ed. Augustinus - Palermo1989 pp. 71 - 77.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451">
                                            <p:txEl>
                                              <p:pRg st="2" end="2"/>
                                            </p:txEl>
                                          </p:spTgt>
                                        </p:tgtEl>
                                        <p:attrNameLst>
                                          <p:attrName>style.visibility</p:attrName>
                                        </p:attrNameLst>
                                      </p:cBhvr>
                                      <p:to>
                                        <p:strVal val="visible"/>
                                      </p:to>
                                    </p:set>
                                    <p:animEffect transition="in" filter="fade">
                                      <p:cBhvr>
                                        <p:cTn id="7" dur="1000"/>
                                        <p:tgtEl>
                                          <p:spTgt spid="104451">
                                            <p:txEl>
                                              <p:pRg st="2" end="2"/>
                                            </p:txEl>
                                          </p:spTgt>
                                        </p:tgtEl>
                                      </p:cBhvr>
                                    </p:animEffect>
                                    <p:anim calcmode="lin" valueType="num">
                                      <p:cBhvr>
                                        <p:cTn id="8" dur="10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4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451">
                                            <p:txEl>
                                              <p:pRg st="3" end="3"/>
                                            </p:txEl>
                                          </p:spTgt>
                                        </p:tgtEl>
                                        <p:attrNameLst>
                                          <p:attrName>style.visibility</p:attrName>
                                        </p:attrNameLst>
                                      </p:cBhvr>
                                      <p:to>
                                        <p:strVal val="visible"/>
                                      </p:to>
                                    </p:set>
                                    <p:animEffect transition="in" filter="fade">
                                      <p:cBhvr>
                                        <p:cTn id="14" dur="1000"/>
                                        <p:tgtEl>
                                          <p:spTgt spid="104451">
                                            <p:txEl>
                                              <p:pRg st="3" end="3"/>
                                            </p:txEl>
                                          </p:spTgt>
                                        </p:tgtEl>
                                      </p:cBhvr>
                                    </p:animEffect>
                                    <p:anim calcmode="lin" valueType="num">
                                      <p:cBhvr>
                                        <p:cTn id="15" dur="10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44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07988" y="260350"/>
            <a:ext cx="11449050" cy="6408738"/>
          </a:xfrm>
          <a:solidFill>
            <a:schemeClr val="accent4">
              <a:lumMod val="20000"/>
              <a:lumOff val="80000"/>
            </a:schemeClr>
          </a:solidFill>
          <a:ln>
            <a:solidFill>
              <a:schemeClr val="tx1"/>
            </a:solidFill>
          </a:ln>
        </p:spPr>
        <p:txBody>
          <a:bodyPr rtlCol="0">
            <a:normAutofit/>
          </a:bodyPr>
          <a:lstStyle/>
          <a:p>
            <a:pPr algn="ctr" eaLnBrk="1" fontAlgn="auto" hangingPunct="1">
              <a:lnSpc>
                <a:spcPct val="80000"/>
              </a:lnSpc>
              <a:spcAft>
                <a:spcPts val="0"/>
              </a:spcAft>
              <a:buFontTx/>
              <a:buNone/>
              <a:defRPr/>
            </a:pPr>
            <a:endParaRPr lang="it-IT" altLang="it-IT" sz="1000" dirty="0">
              <a:latin typeface="Arial" panose="020B0604020202020204" pitchFamily="34" charset="0"/>
              <a:cs typeface="Arial" panose="020B0604020202020204" pitchFamily="34" charset="0"/>
            </a:endParaRPr>
          </a:p>
          <a:p>
            <a:pPr algn="ctr" eaLnBrk="1" fontAlgn="auto" hangingPunct="1">
              <a:lnSpc>
                <a:spcPct val="80000"/>
              </a:lnSpc>
              <a:spcAft>
                <a:spcPts val="1800"/>
              </a:spcAft>
              <a:buFontTx/>
              <a:buNone/>
              <a:defRPr/>
            </a:pPr>
            <a:r>
              <a:rPr lang="it-IT" altLang="it-IT" sz="2400" dirty="0">
                <a:latin typeface="Arial" panose="020B0604020202020204" pitchFamily="34" charset="0"/>
                <a:cs typeface="Arial" panose="020B0604020202020204" pitchFamily="34" charset="0"/>
              </a:rPr>
              <a:t>Principi morali del documento </a:t>
            </a:r>
            <a:r>
              <a:rPr lang="it-IT" altLang="it-IT" sz="2400" b="1" dirty="0" err="1">
                <a:latin typeface="Arial" panose="020B0604020202020204" pitchFamily="34" charset="0"/>
                <a:cs typeface="Arial" panose="020B0604020202020204" pitchFamily="34" charset="0"/>
              </a:rPr>
              <a:t>Donum</a:t>
            </a:r>
            <a:r>
              <a:rPr lang="it-IT" altLang="it-IT" sz="2400" b="1" dirty="0">
                <a:latin typeface="Arial" panose="020B0604020202020204" pitchFamily="34" charset="0"/>
                <a:cs typeface="Arial" panose="020B0604020202020204" pitchFamily="34" charset="0"/>
              </a:rPr>
              <a:t> Vitae</a:t>
            </a:r>
            <a:r>
              <a:rPr lang="it-IT" altLang="it-IT" sz="2400" dirty="0">
                <a:latin typeface="Arial" panose="020B0604020202020204" pitchFamily="34" charset="0"/>
                <a:cs typeface="Arial" panose="020B0604020202020204" pitchFamily="34" charset="0"/>
              </a:rPr>
              <a:t>.</a:t>
            </a:r>
            <a:endParaRPr lang="it-IT" altLang="it-IT" sz="20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AutoNum type="arabicPeriod"/>
              <a:defRPr/>
            </a:pPr>
            <a:r>
              <a:rPr lang="it-IT" altLang="it-IT" sz="1400" b="1" dirty="0">
                <a:latin typeface="Arial" panose="020B0604020202020204" pitchFamily="34" charset="0"/>
                <a:cs typeface="Arial" panose="020B0604020202020204" pitchFamily="34" charset="0"/>
              </a:rPr>
              <a:t>La vita umana è dono ricevuto da Dio</a:t>
            </a:r>
            <a:r>
              <a:rPr lang="it-IT" altLang="it-IT" sz="1400" dirty="0">
                <a:latin typeface="Arial" panose="020B0604020202020204" pitchFamily="34" charset="0"/>
                <a:cs typeface="Arial" panose="020B0604020202020204" pitchFamily="34" charset="0"/>
              </a:rPr>
              <a:t>, del cui valore l'uomo deve prendersi la responsabilità.</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Scienza, medicina, tecnica e politica devono unirsi </a:t>
            </a:r>
            <a:r>
              <a:rPr lang="it-IT" altLang="it-IT" sz="1400" b="1" dirty="0">
                <a:latin typeface="Arial" panose="020B0604020202020204" pitchFamily="34" charset="0"/>
                <a:cs typeface="Arial" panose="020B0604020202020204" pitchFamily="34" charset="0"/>
              </a:rPr>
              <a:t>al servizio della vita</a:t>
            </a:r>
            <a:r>
              <a:rPr lang="it-IT" altLang="it-IT" sz="1400" dirty="0">
                <a:latin typeface="Arial" panose="020B0604020202020204" pitchFamily="34" charset="0"/>
                <a:cs typeface="Arial" panose="020B0604020202020204" pitchFamily="34" charset="0"/>
              </a:rPr>
              <a:t>! </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Nessuno può prescindere (dimenticare, escludere) dal problema delle conseguenze morali.</a:t>
            </a:r>
          </a:p>
          <a:p>
            <a:pPr eaLnBrk="1" fontAlgn="auto" hangingPunct="1">
              <a:lnSpc>
                <a:spcPct val="80000"/>
              </a:lnSpc>
              <a:spcAft>
                <a:spcPts val="0"/>
              </a:spcAft>
              <a:buFontTx/>
              <a:buAutoNum type="arabicPeriod"/>
              <a:defRPr/>
            </a:pPr>
            <a:r>
              <a:rPr lang="it-IT" altLang="it-IT" sz="1400" b="1" dirty="0">
                <a:latin typeface="Arial" panose="020B0604020202020204" pitchFamily="34" charset="0"/>
                <a:cs typeface="Arial" panose="020B0604020202020204" pitchFamily="34" charset="0"/>
              </a:rPr>
              <a:t>L'embrione ha carattere umano</a:t>
            </a:r>
            <a:r>
              <a:rPr lang="it-IT" altLang="it-IT" sz="1400" dirty="0">
                <a:latin typeface="Arial" panose="020B0604020202020204" pitchFamily="34" charset="0"/>
                <a:cs typeface="Arial" panose="020B0604020202020204" pitchFamily="34" charset="0"/>
              </a:rPr>
              <a:t> e personale a partire dalla sua concezione. Secondo la scienza, nello zigote (unione tra uovo e cellula maschile) è presente il DNA che contiene totalmente, in progetto, l'individuo umano in tutte le sue particolarità. Proprio per questa scoperta scientifica, la Chiesa di Cristo ritiene che l'embrione vada rispettato in quanto creatura umana a tutti gli effetti. La vita umana è voluta da Dio già allo stato embrionale, contiene l'anima e l'immagine di Dio. Se questa affermazione può risultare scomoda e sconveniente e può causare gravi problemi psicologici a chi intenda abortire, questo non significa che la Chiesa di Cristo debba tacere. Essa ha la responsabilità di mettere in guardia tutti i credenti, perché non è la volontà di Cristo, pur rendendosi conto di quante situazioni difficili possano essere alla base della scelta dell’aborto.</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Ogni essere umano ha il </a:t>
            </a:r>
            <a:r>
              <a:rPr lang="it-IT" altLang="it-IT" sz="1400" b="1" dirty="0">
                <a:latin typeface="Arial" panose="020B0604020202020204" pitchFamily="34" charset="0"/>
                <a:cs typeface="Arial" panose="020B0604020202020204" pitchFamily="34" charset="0"/>
              </a:rPr>
              <a:t>diritto di essere generato nell'ambito del matrimonio</a:t>
            </a:r>
            <a:r>
              <a:rPr lang="it-IT" altLang="it-IT" sz="1400" dirty="0">
                <a:latin typeface="Arial" panose="020B0604020202020204" pitchFamily="34" charset="0"/>
                <a:cs typeface="Arial" panose="020B0604020202020204" pitchFamily="34" charset="0"/>
              </a:rPr>
              <a:t>. Se qualcuno tuttavia nasce al di fuori dell’ambito del matrimonio, non significa che i suoi genitori debbano essere ripudiati dalla Chiesa; essi devono essere aiutati a vivere bene la loro paternità e maternità. La Chiesa ha come primo principio morale quello di aiutare l’uomo a vivere bene i sentimenti d’amore!</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Non tutto ciò che è </a:t>
            </a:r>
            <a:r>
              <a:rPr lang="it-IT" altLang="it-IT" sz="1400" b="1" dirty="0">
                <a:latin typeface="Arial" panose="020B0604020202020204" pitchFamily="34" charset="0"/>
                <a:cs typeface="Arial" panose="020B0604020202020204" pitchFamily="34" charset="0"/>
              </a:rPr>
              <a:t>tecnicamente </a:t>
            </a:r>
            <a:r>
              <a:rPr lang="it-IT" altLang="it-IT" sz="1400" dirty="0">
                <a:latin typeface="Arial" panose="020B0604020202020204" pitchFamily="34" charset="0"/>
                <a:cs typeface="Arial" panose="020B0604020202020204" pitchFamily="34" charset="0"/>
              </a:rPr>
              <a:t>e scientificamente possibile è moralmente lecito.</a:t>
            </a:r>
          </a:p>
          <a:p>
            <a:pPr eaLnBrk="1" fontAlgn="auto" hangingPunct="1">
              <a:lnSpc>
                <a:spcPct val="80000"/>
              </a:lnSpc>
              <a:spcAft>
                <a:spcPts val="0"/>
              </a:spcAft>
              <a:buFontTx/>
              <a:buAutoNum type="arabicPeriod"/>
              <a:defRPr/>
            </a:pPr>
            <a:r>
              <a:rPr lang="it-IT" altLang="it-IT" sz="1400" dirty="0">
                <a:latin typeface="Arial" panose="020B0604020202020204" pitchFamily="34" charset="0"/>
                <a:cs typeface="Arial" panose="020B0604020202020204" pitchFamily="34" charset="0"/>
              </a:rPr>
              <a:t>Il gesto </a:t>
            </a:r>
            <a:r>
              <a:rPr lang="it-IT" altLang="it-IT" sz="1400" b="1" dirty="0">
                <a:latin typeface="Arial" panose="020B0604020202020204" pitchFamily="34" charset="0"/>
                <a:cs typeface="Arial" panose="020B0604020202020204" pitchFamily="34" charset="0"/>
              </a:rPr>
              <a:t>unitivo e procreativo non devono essere disgiunti</a:t>
            </a:r>
            <a:r>
              <a:rPr lang="it-IT" altLang="it-IT" sz="1400" dirty="0">
                <a:latin typeface="Arial" panose="020B0604020202020204" pitchFamily="34" charset="0"/>
                <a:cs typeface="Arial" panose="020B0604020202020204" pitchFamily="34" charset="0"/>
              </a:rPr>
              <a:t>. L'anticoncezionale vuole l'unione, ma non la procreazione. </a:t>
            </a:r>
          </a:p>
          <a:p>
            <a:pPr eaLnBrk="1" fontAlgn="auto" hangingPunct="1">
              <a:lnSpc>
                <a:spcPct val="80000"/>
              </a:lnSpc>
              <a:spcAft>
                <a:spcPts val="0"/>
              </a:spcAft>
              <a:buFontTx/>
              <a:buNone/>
              <a:defRPr/>
            </a:pPr>
            <a:r>
              <a:rPr lang="it-IT" altLang="it-IT" sz="1400" dirty="0">
                <a:latin typeface="Arial" panose="020B0604020202020204" pitchFamily="34" charset="0"/>
                <a:cs typeface="Arial" panose="020B0604020202020204" pitchFamily="34" charset="0"/>
              </a:rPr>
              <a:t>Sottolineiamo che per la Chiesa, dal </a:t>
            </a:r>
            <a:r>
              <a:rPr lang="it-IT" altLang="it-IT" sz="1400" dirty="0" err="1">
                <a:latin typeface="Arial" panose="020B0604020202020204" pitchFamily="34" charset="0"/>
                <a:cs typeface="Arial" panose="020B0604020202020204" pitchFamily="34" charset="0"/>
              </a:rPr>
              <a:t>Conc</a:t>
            </a:r>
            <a:r>
              <a:rPr lang="it-IT" altLang="it-IT" sz="1400" dirty="0">
                <a:latin typeface="Arial" panose="020B0604020202020204" pitchFamily="34" charset="0"/>
                <a:cs typeface="Arial" panose="020B0604020202020204" pitchFamily="34" charset="0"/>
              </a:rPr>
              <a:t>. </a:t>
            </a:r>
            <a:r>
              <a:rPr lang="it-IT" altLang="it-IT" sz="1400" dirty="0" err="1">
                <a:latin typeface="Arial" panose="020B0604020202020204" pitchFamily="34" charset="0"/>
                <a:cs typeface="Arial" panose="020B0604020202020204" pitchFamily="34" charset="0"/>
              </a:rPr>
              <a:t>Vat</a:t>
            </a:r>
            <a:r>
              <a:rPr lang="it-IT" altLang="it-IT" sz="1400" dirty="0">
                <a:latin typeface="Arial" panose="020B0604020202020204" pitchFamily="34" charset="0"/>
                <a:cs typeface="Arial" panose="020B0604020202020204" pitchFamily="34" charset="0"/>
              </a:rPr>
              <a:t>. II in poi (GS 49), i significati dell'atto coniugale (il rapporto sessuale nel sacramento del matrimonio) sono due:</a:t>
            </a:r>
          </a:p>
          <a:p>
            <a:pPr eaLnBrk="1" fontAlgn="auto" hangingPunct="1">
              <a:lnSpc>
                <a:spcPct val="80000"/>
              </a:lnSpc>
              <a:spcAft>
                <a:spcPts val="0"/>
              </a:spcAft>
              <a:defRPr/>
            </a:pPr>
            <a:r>
              <a:rPr lang="it-IT" altLang="it-IT" sz="1400" dirty="0">
                <a:latin typeface="Arial" panose="020B0604020202020204" pitchFamily="34" charset="0"/>
                <a:cs typeface="Arial" panose="020B0604020202020204" pitchFamily="34" charset="0"/>
              </a:rPr>
              <a:t>funzione unitiva dei coniugi, il che significa far crescere l'unione affettiva e amorosa non solo fra i due, ma anche con Dio;</a:t>
            </a:r>
          </a:p>
          <a:p>
            <a:pPr eaLnBrk="1" fontAlgn="auto" hangingPunct="1">
              <a:lnSpc>
                <a:spcPct val="80000"/>
              </a:lnSpc>
              <a:spcAft>
                <a:spcPts val="0"/>
              </a:spcAft>
              <a:defRPr/>
            </a:pPr>
            <a:r>
              <a:rPr lang="it-IT" altLang="it-IT" sz="1400" dirty="0">
                <a:latin typeface="Arial" panose="020B0604020202020204" pitchFamily="34" charset="0"/>
                <a:cs typeface="Arial" panose="020B0604020202020204" pitchFamily="34" charset="0"/>
              </a:rPr>
              <a:t>funzione procreativa, il che significa rispondere con un “sì” al grande dono di Dio: quello della vita di un bambino considerato una nuova immagine di Dio, un suo nuovo progetto d’amore da realizzare nella creazione.</a:t>
            </a:r>
          </a:p>
          <a:p>
            <a:pPr eaLnBrk="1" fontAlgn="auto" hangingPunct="1">
              <a:lnSpc>
                <a:spcPct val="80000"/>
              </a:lnSpc>
              <a:spcAft>
                <a:spcPts val="0"/>
              </a:spcAft>
              <a:buFontTx/>
              <a:buNone/>
              <a:defRPr/>
            </a:pPr>
            <a:r>
              <a:rPr lang="it-IT" altLang="it-IT" sz="1400" dirty="0">
                <a:latin typeface="Arial" panose="020B0604020202020204" pitchFamily="34" charset="0"/>
                <a:cs typeface="Arial" panose="020B0604020202020204" pitchFamily="34" charset="0"/>
              </a:rPr>
              <a:t>Proprio per tale motivo la Chiesa di Cristo parla di </a:t>
            </a:r>
            <a:r>
              <a:rPr lang="it-IT" altLang="it-IT" sz="1400" b="1" dirty="0">
                <a:latin typeface="Arial" panose="020B0604020202020204" pitchFamily="34" charset="0"/>
                <a:cs typeface="Arial" panose="020B0604020202020204" pitchFamily="34" charset="0"/>
              </a:rPr>
              <a:t>paternità e maternità responsabili</a:t>
            </a:r>
            <a:r>
              <a:rPr lang="it-IT" altLang="it-IT" sz="1400" dirty="0">
                <a:latin typeface="Arial" panose="020B0604020202020204" pitchFamily="34" charset="0"/>
                <a:cs typeface="Arial" panose="020B0604020202020204" pitchFamily="34" charset="0"/>
              </a:rPr>
              <a:t>, di metodi naturali che, più che metodi, sono in realtà uno stile di vita, in cui si privilegia la sessualità vissuta come affettività di una coppia responsabile e non solo come piacere (anch’esso importante!), come esperienza di crescita affettiva che comporta (a volte) sacrifici e rinunce.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animEffect transition="in" filter="fade">
                                      <p:cBhvr>
                                        <p:cTn id="7" dur="1000"/>
                                        <p:tgtEl>
                                          <p:spTgt spid="105475">
                                            <p:txEl>
                                              <p:pRg st="2" end="2"/>
                                            </p:txEl>
                                          </p:spTgt>
                                        </p:tgtEl>
                                      </p:cBhvr>
                                    </p:animEffect>
                                    <p:anim calcmode="lin" valueType="num">
                                      <p:cBhvr>
                                        <p:cTn id="8" dur="10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5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5475">
                                            <p:txEl>
                                              <p:pRg st="3" end="3"/>
                                            </p:txEl>
                                          </p:spTgt>
                                        </p:tgtEl>
                                        <p:attrNameLst>
                                          <p:attrName>style.visibility</p:attrName>
                                        </p:attrNameLst>
                                      </p:cBhvr>
                                      <p:to>
                                        <p:strVal val="visible"/>
                                      </p:to>
                                    </p:set>
                                    <p:animEffect transition="in" filter="fade">
                                      <p:cBhvr>
                                        <p:cTn id="14" dur="1000"/>
                                        <p:tgtEl>
                                          <p:spTgt spid="105475">
                                            <p:txEl>
                                              <p:pRg st="3" end="3"/>
                                            </p:txEl>
                                          </p:spTgt>
                                        </p:tgtEl>
                                      </p:cBhvr>
                                    </p:animEffect>
                                    <p:anim calcmode="lin" valueType="num">
                                      <p:cBhvr>
                                        <p:cTn id="15" dur="1000" fill="hold"/>
                                        <p:tgtEl>
                                          <p:spTgt spid="10547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54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animEffect transition="in" filter="fade">
                                      <p:cBhvr>
                                        <p:cTn id="21" dur="1000"/>
                                        <p:tgtEl>
                                          <p:spTgt spid="105475">
                                            <p:txEl>
                                              <p:pRg st="4" end="4"/>
                                            </p:txEl>
                                          </p:spTgt>
                                        </p:tgtEl>
                                      </p:cBhvr>
                                    </p:animEffect>
                                    <p:anim calcmode="lin" valueType="num">
                                      <p:cBhvr>
                                        <p:cTn id="22" dur="10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54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5475">
                                            <p:txEl>
                                              <p:pRg st="5" end="5"/>
                                            </p:txEl>
                                          </p:spTgt>
                                        </p:tgtEl>
                                        <p:attrNameLst>
                                          <p:attrName>style.visibility</p:attrName>
                                        </p:attrNameLst>
                                      </p:cBhvr>
                                      <p:to>
                                        <p:strVal val="visible"/>
                                      </p:to>
                                    </p:set>
                                    <p:animEffect transition="in" filter="fade">
                                      <p:cBhvr>
                                        <p:cTn id="28" dur="1000"/>
                                        <p:tgtEl>
                                          <p:spTgt spid="105475">
                                            <p:txEl>
                                              <p:pRg st="5" end="5"/>
                                            </p:txEl>
                                          </p:spTgt>
                                        </p:tgtEl>
                                      </p:cBhvr>
                                    </p:animEffect>
                                    <p:anim calcmode="lin" valueType="num">
                                      <p:cBhvr>
                                        <p:cTn id="29" dur="1000" fill="hold"/>
                                        <p:tgtEl>
                                          <p:spTgt spid="10547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54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5475">
                                            <p:txEl>
                                              <p:pRg st="6" end="6"/>
                                            </p:txEl>
                                          </p:spTgt>
                                        </p:tgtEl>
                                        <p:attrNameLst>
                                          <p:attrName>style.visibility</p:attrName>
                                        </p:attrNameLst>
                                      </p:cBhvr>
                                      <p:to>
                                        <p:strVal val="visible"/>
                                      </p:to>
                                    </p:set>
                                    <p:animEffect transition="in" filter="fade">
                                      <p:cBhvr>
                                        <p:cTn id="35" dur="1000"/>
                                        <p:tgtEl>
                                          <p:spTgt spid="105475">
                                            <p:txEl>
                                              <p:pRg st="6" end="6"/>
                                            </p:txEl>
                                          </p:spTgt>
                                        </p:tgtEl>
                                      </p:cBhvr>
                                    </p:animEffect>
                                    <p:anim calcmode="lin" valueType="num">
                                      <p:cBhvr>
                                        <p:cTn id="36" dur="10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54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5475">
                                            <p:txEl>
                                              <p:pRg st="7" end="7"/>
                                            </p:txEl>
                                          </p:spTgt>
                                        </p:tgtEl>
                                        <p:attrNameLst>
                                          <p:attrName>style.visibility</p:attrName>
                                        </p:attrNameLst>
                                      </p:cBhvr>
                                      <p:to>
                                        <p:strVal val="visible"/>
                                      </p:to>
                                    </p:set>
                                    <p:animEffect transition="in" filter="fade">
                                      <p:cBhvr>
                                        <p:cTn id="42" dur="1000"/>
                                        <p:tgtEl>
                                          <p:spTgt spid="105475">
                                            <p:txEl>
                                              <p:pRg st="7" end="7"/>
                                            </p:txEl>
                                          </p:spTgt>
                                        </p:tgtEl>
                                      </p:cBhvr>
                                    </p:animEffect>
                                    <p:anim calcmode="lin" valueType="num">
                                      <p:cBhvr>
                                        <p:cTn id="43" dur="1000" fill="hold"/>
                                        <p:tgtEl>
                                          <p:spTgt spid="10547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54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5475">
                                            <p:txEl>
                                              <p:pRg st="8" end="8"/>
                                            </p:txEl>
                                          </p:spTgt>
                                        </p:tgtEl>
                                        <p:attrNameLst>
                                          <p:attrName>style.visibility</p:attrName>
                                        </p:attrNameLst>
                                      </p:cBhvr>
                                      <p:to>
                                        <p:strVal val="visible"/>
                                      </p:to>
                                    </p:set>
                                    <p:animEffect transition="in" filter="fade">
                                      <p:cBhvr>
                                        <p:cTn id="49" dur="1000"/>
                                        <p:tgtEl>
                                          <p:spTgt spid="105475">
                                            <p:txEl>
                                              <p:pRg st="8" end="8"/>
                                            </p:txEl>
                                          </p:spTgt>
                                        </p:tgtEl>
                                      </p:cBhvr>
                                    </p:animEffect>
                                    <p:anim calcmode="lin" valueType="num">
                                      <p:cBhvr>
                                        <p:cTn id="50" dur="1000" fill="hold"/>
                                        <p:tgtEl>
                                          <p:spTgt spid="10547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547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5475">
                                            <p:txEl>
                                              <p:pRg st="9" end="9"/>
                                            </p:txEl>
                                          </p:spTgt>
                                        </p:tgtEl>
                                        <p:attrNameLst>
                                          <p:attrName>style.visibility</p:attrName>
                                        </p:attrNameLst>
                                      </p:cBhvr>
                                      <p:to>
                                        <p:strVal val="visible"/>
                                      </p:to>
                                    </p:set>
                                    <p:animEffect transition="in" filter="fade">
                                      <p:cBhvr>
                                        <p:cTn id="54" dur="1000"/>
                                        <p:tgtEl>
                                          <p:spTgt spid="105475">
                                            <p:txEl>
                                              <p:pRg st="9" end="9"/>
                                            </p:txEl>
                                          </p:spTgt>
                                        </p:tgtEl>
                                      </p:cBhvr>
                                    </p:animEffect>
                                    <p:anim calcmode="lin" valueType="num">
                                      <p:cBhvr>
                                        <p:cTn id="55" dur="1000" fill="hold"/>
                                        <p:tgtEl>
                                          <p:spTgt spid="10547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0547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05475">
                                            <p:txEl>
                                              <p:pRg st="10" end="10"/>
                                            </p:txEl>
                                          </p:spTgt>
                                        </p:tgtEl>
                                        <p:attrNameLst>
                                          <p:attrName>style.visibility</p:attrName>
                                        </p:attrNameLst>
                                      </p:cBhvr>
                                      <p:to>
                                        <p:strVal val="visible"/>
                                      </p:to>
                                    </p:set>
                                    <p:animEffect transition="in" filter="fade">
                                      <p:cBhvr>
                                        <p:cTn id="59" dur="1000"/>
                                        <p:tgtEl>
                                          <p:spTgt spid="105475">
                                            <p:txEl>
                                              <p:pRg st="10" end="10"/>
                                            </p:txEl>
                                          </p:spTgt>
                                        </p:tgtEl>
                                      </p:cBhvr>
                                    </p:animEffect>
                                    <p:anim calcmode="lin" valueType="num">
                                      <p:cBhvr>
                                        <p:cTn id="60" dur="1000" fill="hold"/>
                                        <p:tgtEl>
                                          <p:spTgt spid="10547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05475">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5475">
                                            <p:txEl>
                                              <p:pRg st="11" end="11"/>
                                            </p:txEl>
                                          </p:spTgt>
                                        </p:tgtEl>
                                        <p:attrNameLst>
                                          <p:attrName>style.visibility</p:attrName>
                                        </p:attrNameLst>
                                      </p:cBhvr>
                                      <p:to>
                                        <p:strVal val="visible"/>
                                      </p:to>
                                    </p:set>
                                    <p:animEffect transition="in" filter="fade">
                                      <p:cBhvr>
                                        <p:cTn id="64" dur="1000"/>
                                        <p:tgtEl>
                                          <p:spTgt spid="105475">
                                            <p:txEl>
                                              <p:pRg st="11" end="11"/>
                                            </p:txEl>
                                          </p:spTgt>
                                        </p:tgtEl>
                                      </p:cBhvr>
                                    </p:animEffect>
                                    <p:anim calcmode="lin" valueType="num">
                                      <p:cBhvr>
                                        <p:cTn id="65" dur="1000" fill="hold"/>
                                        <p:tgtEl>
                                          <p:spTgt spid="105475">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05475">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05475">
                                            <p:txEl>
                                              <p:pRg st="12" end="12"/>
                                            </p:txEl>
                                          </p:spTgt>
                                        </p:tgtEl>
                                        <p:attrNameLst>
                                          <p:attrName>style.visibility</p:attrName>
                                        </p:attrNameLst>
                                      </p:cBhvr>
                                      <p:to>
                                        <p:strVal val="visible"/>
                                      </p:to>
                                    </p:set>
                                    <p:animEffect transition="in" filter="fade">
                                      <p:cBhvr>
                                        <p:cTn id="69" dur="1000"/>
                                        <p:tgtEl>
                                          <p:spTgt spid="105475">
                                            <p:txEl>
                                              <p:pRg st="12" end="12"/>
                                            </p:txEl>
                                          </p:spTgt>
                                        </p:tgtEl>
                                      </p:cBhvr>
                                    </p:animEffect>
                                    <p:anim calcmode="lin" valueType="num">
                                      <p:cBhvr>
                                        <p:cTn id="70" dur="1000" fill="hold"/>
                                        <p:tgtEl>
                                          <p:spTgt spid="105475">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10547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ttangolo 3"/>
          <p:cNvSpPr>
            <a:spLocks noChangeArrowheads="1"/>
          </p:cNvSpPr>
          <p:nvPr/>
        </p:nvSpPr>
        <p:spPr bwMode="auto">
          <a:xfrm>
            <a:off x="666750" y="785813"/>
            <a:ext cx="107870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4000">
                <a:latin typeface="Arial" panose="020B0604020202020204" pitchFamily="34" charset="0"/>
              </a:rPr>
              <a:t>Come si fa a stabilire l’ora e il secondo esatto in cui l’embrione è </a:t>
            </a:r>
            <a:r>
              <a:rPr lang="it-IT" altLang="it-IT" sz="4000" b="1">
                <a:latin typeface="Arial" panose="020B0604020202020204" pitchFamily="34" charset="0"/>
              </a:rPr>
              <a:t>vita umana</a:t>
            </a:r>
            <a:r>
              <a:rPr lang="it-IT" altLang="it-IT" sz="4000">
                <a:latin typeface="Arial" panose="020B0604020202020204"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0075"/>
            <a:ext cx="10058400" cy="5657850"/>
          </a:xfrm>
          <a:prstGeom prst="rect">
            <a:avLst/>
          </a:prstGeom>
          <a:ln>
            <a:solidFill>
              <a:schemeClr val="tx1"/>
            </a:solidFill>
          </a:ln>
        </p:spPr>
      </p:pic>
      <p:sp>
        <p:nvSpPr>
          <p:cNvPr id="3" name="Rettangolo 2"/>
          <p:cNvSpPr/>
          <p:nvPr/>
        </p:nvSpPr>
        <p:spPr>
          <a:xfrm>
            <a:off x="2423592" y="605514"/>
            <a:ext cx="7056784"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6023992" y="785534"/>
            <a:ext cx="360040" cy="4515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503712" y="3645024"/>
            <a:ext cx="80344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395624" y="3666890"/>
            <a:ext cx="720080"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223716" y="3645024"/>
            <a:ext cx="728268"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464152" y="3753298"/>
            <a:ext cx="731440" cy="683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8352892" y="3068960"/>
            <a:ext cx="646148" cy="684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8352892" y="3781453"/>
            <a:ext cx="646148" cy="655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24759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a:spLocks noChangeArrowheads="1"/>
          </p:cNvSpPr>
          <p:nvPr/>
        </p:nvSpPr>
        <p:spPr bwMode="auto">
          <a:xfrm>
            <a:off x="335360" y="428179"/>
            <a:ext cx="11665295"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FontTx/>
              <a:buNone/>
            </a:pPr>
            <a:r>
              <a:rPr lang="it-IT" altLang="it-IT" sz="3200" dirty="0">
                <a:latin typeface="Arial" panose="020B0604020202020204" pitchFamily="34" charset="0"/>
              </a:rPr>
              <a:t>Secondo voi l’embrione</a:t>
            </a:r>
          </a:p>
          <a:p>
            <a:pPr>
              <a:lnSpc>
                <a:spcPct val="200000"/>
              </a:lnSpc>
              <a:spcBef>
                <a:spcPct val="0"/>
              </a:spcBef>
              <a:buFontTx/>
              <a:buNone/>
            </a:pPr>
            <a:r>
              <a:rPr lang="it-IT" altLang="it-IT" b="1" dirty="0">
                <a:latin typeface="Arial" panose="020B0604020202020204" pitchFamily="34" charset="0"/>
              </a:rPr>
              <a:t>è il figlio</a:t>
            </a:r>
            <a:r>
              <a:rPr lang="it-IT" altLang="it-IT" dirty="0">
                <a:latin typeface="Arial" panose="020B0604020202020204" pitchFamily="34" charset="0"/>
              </a:rPr>
              <a:t> di due cellule sessuate, una maschile e una femminile?</a:t>
            </a:r>
          </a:p>
          <a:p>
            <a:pPr>
              <a:lnSpc>
                <a:spcPct val="200000"/>
              </a:lnSpc>
              <a:spcBef>
                <a:spcPct val="0"/>
              </a:spcBef>
              <a:buFontTx/>
              <a:buNone/>
            </a:pPr>
            <a:r>
              <a:rPr lang="it-IT" altLang="it-IT" sz="3200" dirty="0">
                <a:latin typeface="Arial" panose="020B0604020202020204" pitchFamily="34" charset="0"/>
              </a:rPr>
              <a:t>È il figlio della </a:t>
            </a:r>
            <a:r>
              <a:rPr lang="it-IT" altLang="it-IT" sz="3200" b="1" dirty="0">
                <a:latin typeface="Arial" panose="020B0604020202020204" pitchFamily="34" charset="0"/>
              </a:rPr>
              <a:t>coppia umana</a:t>
            </a:r>
            <a:r>
              <a:rPr lang="it-IT" altLang="it-IT" sz="3200" dirty="0">
                <a:latin typeface="Arial" panose="020B0604020202020204" pitchFamily="34" charset="0"/>
              </a:rPr>
              <a:t>? </a:t>
            </a:r>
          </a:p>
          <a:p>
            <a:pPr>
              <a:lnSpc>
                <a:spcPct val="200000"/>
              </a:lnSpc>
              <a:spcBef>
                <a:spcPct val="0"/>
              </a:spcBef>
              <a:buFontTx/>
              <a:buNone/>
            </a:pPr>
            <a:r>
              <a:rPr lang="it-IT" altLang="it-IT" dirty="0">
                <a:latin typeface="Arial" panose="020B0604020202020204" pitchFamily="34" charset="0"/>
              </a:rPr>
              <a:t>È</a:t>
            </a:r>
            <a:r>
              <a:rPr lang="it-IT" altLang="it-IT" sz="3200" dirty="0">
                <a:latin typeface="Arial" panose="020B0604020202020204" pitchFamily="34" charset="0"/>
              </a:rPr>
              <a:t> un </a:t>
            </a:r>
            <a:r>
              <a:rPr lang="it-IT" altLang="it-IT" sz="3200" b="1" dirty="0">
                <a:latin typeface="Arial" panose="020B0604020202020204" pitchFamily="34" charset="0"/>
              </a:rPr>
              <a:t>organismo vivente</a:t>
            </a:r>
            <a:r>
              <a:rPr lang="it-IT" altLang="it-IT" sz="3200" dirty="0">
                <a:latin typeface="Arial" panose="020B0604020202020204" pitchFamily="34" charset="0"/>
              </a:rPr>
              <a:t>?</a:t>
            </a:r>
          </a:p>
          <a:p>
            <a:pPr>
              <a:lnSpc>
                <a:spcPct val="200000"/>
              </a:lnSpc>
              <a:spcBef>
                <a:spcPct val="0"/>
              </a:spcBef>
              <a:buFontTx/>
              <a:buNone/>
            </a:pPr>
            <a:r>
              <a:rPr lang="it-IT" altLang="it-IT" b="1" dirty="0">
                <a:latin typeface="Arial" panose="020B0604020202020204" pitchFamily="34" charset="0"/>
              </a:rPr>
              <a:t>È vita </a:t>
            </a:r>
            <a:r>
              <a:rPr lang="it-IT" altLang="it-IT" dirty="0">
                <a:latin typeface="Arial" panose="020B0604020202020204" pitchFamily="34" charset="0"/>
              </a:rPr>
              <a:t>che, con il suo DNA, appartiene </a:t>
            </a:r>
            <a:r>
              <a:rPr lang="it-IT" altLang="it-IT" b="1" dirty="0">
                <a:latin typeface="Arial" panose="020B0604020202020204" pitchFamily="34" charset="0"/>
              </a:rPr>
              <a:t>al genere della specie umana?</a:t>
            </a:r>
          </a:p>
          <a:p>
            <a:pPr>
              <a:lnSpc>
                <a:spcPct val="200000"/>
              </a:lnSpc>
              <a:spcBef>
                <a:spcPct val="0"/>
              </a:spcBef>
              <a:buFontTx/>
              <a:buNone/>
            </a:pPr>
            <a:r>
              <a:rPr lang="it-IT" altLang="it-IT" b="1" dirty="0">
                <a:latin typeface="Arial" panose="020B0604020202020204" pitchFamily="34" charset="0"/>
              </a:rPr>
              <a:t>E’ vita autoprogrammata </a:t>
            </a:r>
            <a:r>
              <a:rPr lang="it-IT" altLang="it-IT" dirty="0">
                <a:latin typeface="Arial" panose="020B0604020202020204" pitchFamily="34" charset="0"/>
              </a:rPr>
              <a:t>in continuo  divenire?</a:t>
            </a:r>
            <a:r>
              <a:rPr lang="it-IT" altLang="it-IT" sz="3200" dirty="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99000">
              <a:srgbClr val="FFFFE1"/>
            </a:gs>
            <a:gs pos="100000">
              <a:schemeClr val="bg1"/>
            </a:gs>
            <a:gs pos="99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66562" name="Rettangolo 3"/>
          <p:cNvSpPr>
            <a:spLocks noChangeArrowheads="1"/>
          </p:cNvSpPr>
          <p:nvPr/>
        </p:nvSpPr>
        <p:spPr bwMode="auto">
          <a:xfrm>
            <a:off x="227348" y="768657"/>
            <a:ext cx="11737304" cy="53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800" b="1" dirty="0">
                <a:latin typeface="Arial" panose="020B0604020202020204" pitchFamily="34" charset="0"/>
              </a:rPr>
              <a:t>La </a:t>
            </a:r>
            <a:r>
              <a:rPr lang="it-IT" altLang="it-IT" sz="4800" b="1" u="sng" dirty="0">
                <a:solidFill>
                  <a:srgbClr val="000099"/>
                </a:solidFill>
                <a:latin typeface="Arial" panose="020B0604020202020204" pitchFamily="34" charset="0"/>
              </a:rPr>
              <a:t>SCIENZA</a:t>
            </a:r>
            <a:r>
              <a:rPr lang="it-IT" altLang="it-IT" sz="4800" b="1" dirty="0">
                <a:latin typeface="Arial" panose="020B0604020202020204" pitchFamily="34" charset="0"/>
              </a:rPr>
              <a:t> considera l’embrione:</a:t>
            </a:r>
          </a:p>
          <a:p>
            <a:pPr>
              <a:lnSpc>
                <a:spcPct val="150000"/>
              </a:lnSpc>
              <a:spcBef>
                <a:spcPct val="0"/>
              </a:spcBef>
              <a:buFontTx/>
              <a:buNone/>
            </a:pPr>
            <a:endParaRPr lang="it-IT" altLang="it-IT" sz="1050" b="1" dirty="0">
              <a:latin typeface="Arial" panose="020B0604020202020204" pitchFamily="34" charset="0"/>
            </a:endParaRPr>
          </a:p>
          <a:p>
            <a:pPr marL="457200" indent="-457200">
              <a:lnSpc>
                <a:spcPct val="200000"/>
              </a:lnSpc>
              <a:spcBef>
                <a:spcPct val="0"/>
              </a:spcBef>
              <a:buFontTx/>
              <a:buChar char="-"/>
            </a:pPr>
            <a:r>
              <a:rPr lang="it-IT" altLang="it-IT" dirty="0">
                <a:latin typeface="Arial" panose="020B0604020202020204" pitchFamily="34" charset="0"/>
              </a:rPr>
              <a:t>un organismo vivente</a:t>
            </a:r>
          </a:p>
          <a:p>
            <a:pPr marL="457200" indent="-457200">
              <a:lnSpc>
                <a:spcPct val="200000"/>
              </a:lnSpc>
              <a:spcBef>
                <a:spcPct val="0"/>
              </a:spcBef>
              <a:buFontTx/>
              <a:buChar char="-"/>
            </a:pPr>
            <a:r>
              <a:rPr lang="it-IT" altLang="it-IT" dirty="0">
                <a:latin typeface="Arial" panose="020B0604020202020204" pitchFamily="34" charset="0"/>
              </a:rPr>
              <a:t>il </a:t>
            </a:r>
            <a:r>
              <a:rPr lang="it-IT" altLang="it-IT" b="1" dirty="0">
                <a:latin typeface="Arial" panose="020B0604020202020204" pitchFamily="34" charset="0"/>
              </a:rPr>
              <a:t>figlio</a:t>
            </a:r>
            <a:r>
              <a:rPr lang="it-IT" altLang="it-IT" dirty="0">
                <a:latin typeface="Arial" panose="020B0604020202020204" pitchFamily="34" charset="0"/>
              </a:rPr>
              <a:t> di due </a:t>
            </a:r>
            <a:r>
              <a:rPr lang="it-IT" altLang="it-IT">
                <a:latin typeface="Arial" panose="020B0604020202020204" pitchFamily="34" charset="0"/>
              </a:rPr>
              <a:t>cellule sessuali di </a:t>
            </a:r>
            <a:r>
              <a:rPr lang="it-IT" altLang="it-IT" dirty="0">
                <a:latin typeface="Arial" panose="020B0604020202020204" pitchFamily="34" charset="0"/>
              </a:rPr>
              <a:t>sesso opposto</a:t>
            </a:r>
          </a:p>
          <a:p>
            <a:pPr>
              <a:lnSpc>
                <a:spcPct val="200000"/>
              </a:lnSpc>
              <a:spcBef>
                <a:spcPct val="0"/>
              </a:spcBef>
              <a:buFontTx/>
              <a:buNone/>
            </a:pPr>
            <a:r>
              <a:rPr lang="it-IT" altLang="it-IT" dirty="0">
                <a:latin typeface="Arial" panose="020B0604020202020204" pitchFamily="34" charset="0"/>
              </a:rPr>
              <a:t> - è </a:t>
            </a:r>
            <a:r>
              <a:rPr lang="it-IT" altLang="it-IT" b="1" dirty="0">
                <a:latin typeface="Arial" panose="020B0604020202020204" pitchFamily="34" charset="0"/>
              </a:rPr>
              <a:t>VITA </a:t>
            </a:r>
            <a:r>
              <a:rPr lang="it-IT" altLang="it-IT" dirty="0">
                <a:latin typeface="Arial" panose="020B0604020202020204" pitchFamily="34" charset="0"/>
              </a:rPr>
              <a:t>che con il DNA appartiene </a:t>
            </a:r>
            <a:r>
              <a:rPr lang="it-IT" altLang="it-IT" b="1" dirty="0">
                <a:latin typeface="Arial" panose="020B0604020202020204" pitchFamily="34" charset="0"/>
              </a:rPr>
              <a:t>al GENERE </a:t>
            </a:r>
            <a:r>
              <a:rPr lang="it-IT" altLang="it-IT" dirty="0">
                <a:latin typeface="Arial" panose="020B0604020202020204" pitchFamily="34" charset="0"/>
              </a:rPr>
              <a:t>della specie </a:t>
            </a:r>
            <a:r>
              <a:rPr lang="it-IT" altLang="it-IT" b="1" dirty="0">
                <a:latin typeface="Arial" panose="020B0604020202020204" pitchFamily="34" charset="0"/>
              </a:rPr>
              <a:t>UMANA </a:t>
            </a:r>
          </a:p>
          <a:p>
            <a:pPr marL="457200" indent="-457200">
              <a:lnSpc>
                <a:spcPct val="150000"/>
              </a:lnSpc>
              <a:spcBef>
                <a:spcPct val="0"/>
              </a:spcBef>
              <a:buFontTx/>
              <a:buChar char="-"/>
            </a:pPr>
            <a:r>
              <a:rPr lang="it-IT" altLang="it-IT" dirty="0">
                <a:latin typeface="Arial" panose="020B0604020202020204" pitchFamily="34" charset="0"/>
              </a:rPr>
              <a:t>è vita umana in continuo </a:t>
            </a:r>
            <a:r>
              <a:rPr lang="it-IT" altLang="it-IT" b="1" dirty="0">
                <a:latin typeface="Arial" panose="020B0604020202020204" pitchFamily="34" charset="0"/>
              </a:rPr>
              <a:t>DIVENIRE</a:t>
            </a:r>
            <a:r>
              <a:rPr lang="it-IT" altLang="it-IT" dirty="0">
                <a:latin typeface="Arial" panose="020B0604020202020204" pitchFamily="34" charset="0"/>
              </a:rPr>
              <a:t>,</a:t>
            </a:r>
            <a:r>
              <a:rPr lang="it-IT" altLang="it-IT" b="1" dirty="0">
                <a:latin typeface="Arial" panose="020B0604020202020204" pitchFamily="34" charset="0"/>
              </a:rPr>
              <a:t>  AUTOPROGRAMMATA </a:t>
            </a:r>
          </a:p>
          <a:p>
            <a:pPr marL="457200" indent="-457200">
              <a:lnSpc>
                <a:spcPct val="150000"/>
              </a:lnSpc>
              <a:spcBef>
                <a:spcPct val="0"/>
              </a:spcBef>
              <a:buFontTx/>
              <a:buChar char="-"/>
            </a:pPr>
            <a:r>
              <a:rPr lang="it-IT" altLang="it-IT" b="1" dirty="0">
                <a:latin typeface="Arial" panose="020B0604020202020204" pitchFamily="34" charset="0"/>
              </a:rPr>
              <a:t>è VITA umana </a:t>
            </a:r>
            <a:r>
              <a:rPr lang="it-IT" altLang="it-IT" dirty="0">
                <a:latin typeface="Arial" panose="020B0604020202020204" pitchFamily="34" charset="0"/>
              </a:rPr>
              <a:t>fin dai primi giorni della sua formazione fecondazione.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2">
                                            <p:txEl>
                                              <p:pRg st="2" end="2"/>
                                            </p:txEl>
                                          </p:spTgt>
                                        </p:tgtEl>
                                        <p:attrNameLst>
                                          <p:attrName>style.visibility</p:attrName>
                                        </p:attrNameLst>
                                      </p:cBhvr>
                                      <p:to>
                                        <p:strVal val="visible"/>
                                      </p:to>
                                    </p:set>
                                    <p:animEffect transition="in" filter="wipe(left)">
                                      <p:cBhvr>
                                        <p:cTn id="7" dur="1500"/>
                                        <p:tgtEl>
                                          <p:spTgt spid="665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2">
                                            <p:txEl>
                                              <p:pRg st="3" end="3"/>
                                            </p:txEl>
                                          </p:spTgt>
                                        </p:tgtEl>
                                        <p:attrNameLst>
                                          <p:attrName>style.visibility</p:attrName>
                                        </p:attrNameLst>
                                      </p:cBhvr>
                                      <p:to>
                                        <p:strVal val="visible"/>
                                      </p:to>
                                    </p:set>
                                    <p:animEffect transition="in" filter="wipe(left)">
                                      <p:cBhvr>
                                        <p:cTn id="12" dur="1500"/>
                                        <p:tgtEl>
                                          <p:spTgt spid="665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2">
                                            <p:txEl>
                                              <p:pRg st="4" end="4"/>
                                            </p:txEl>
                                          </p:spTgt>
                                        </p:tgtEl>
                                        <p:attrNameLst>
                                          <p:attrName>style.visibility</p:attrName>
                                        </p:attrNameLst>
                                      </p:cBhvr>
                                      <p:to>
                                        <p:strVal val="visible"/>
                                      </p:to>
                                    </p:set>
                                    <p:animEffect transition="in" filter="wipe(left)">
                                      <p:cBhvr>
                                        <p:cTn id="17" dur="1500"/>
                                        <p:tgtEl>
                                          <p:spTgt spid="665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562">
                                            <p:txEl>
                                              <p:pRg st="5" end="5"/>
                                            </p:txEl>
                                          </p:spTgt>
                                        </p:tgtEl>
                                        <p:attrNameLst>
                                          <p:attrName>style.visibility</p:attrName>
                                        </p:attrNameLst>
                                      </p:cBhvr>
                                      <p:to>
                                        <p:strVal val="visible"/>
                                      </p:to>
                                    </p:set>
                                    <p:animEffect transition="in" filter="wipe(left)">
                                      <p:cBhvr>
                                        <p:cTn id="22" dur="1500"/>
                                        <p:tgtEl>
                                          <p:spTgt spid="665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6562">
                                            <p:txEl>
                                              <p:pRg st="6" end="6"/>
                                            </p:txEl>
                                          </p:spTgt>
                                        </p:tgtEl>
                                        <p:attrNameLst>
                                          <p:attrName>style.visibility</p:attrName>
                                        </p:attrNameLst>
                                      </p:cBhvr>
                                      <p:to>
                                        <p:strVal val="visible"/>
                                      </p:to>
                                    </p:set>
                                    <p:animEffect transition="in" filter="wipe(left)">
                                      <p:cBhvr>
                                        <p:cTn id="27" dur="1500"/>
                                        <p:tgtEl>
                                          <p:spTgt spid="665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ttangolo 1"/>
          <p:cNvSpPr>
            <a:spLocks noChangeArrowheads="1"/>
          </p:cNvSpPr>
          <p:nvPr/>
        </p:nvSpPr>
        <p:spPr bwMode="auto">
          <a:xfrm>
            <a:off x="235087" y="566678"/>
            <a:ext cx="1172182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600" dirty="0">
                <a:latin typeface="Arial" panose="020B0604020202020204" pitchFamily="34" charset="0"/>
              </a:rPr>
              <a:t>Alcuni scienziati, per giustificare l’aborto, tentano di far riconoscere la dignità di vita umana all’embrione solo quando si forma il cervello che permette di percepire la sofferenza. </a:t>
            </a:r>
          </a:p>
          <a:p>
            <a:pPr>
              <a:lnSpc>
                <a:spcPct val="150000"/>
              </a:lnSpc>
              <a:spcBef>
                <a:spcPct val="0"/>
              </a:spcBef>
              <a:buFontTx/>
              <a:buNone/>
            </a:pPr>
            <a:r>
              <a:rPr lang="it-IT" altLang="it-IT" sz="2600" dirty="0">
                <a:latin typeface="Arial" panose="020B0604020202020204" pitchFamily="34" charset="0"/>
              </a:rPr>
              <a:t>Questo avviene poco prima del terzo mese. Tuttavia non è possibile stabilire il secondo esatto perché la vita umana è sempre in continuo divenire.</a:t>
            </a:r>
          </a:p>
          <a:p>
            <a:pPr>
              <a:lnSpc>
                <a:spcPct val="150000"/>
              </a:lnSpc>
              <a:spcBef>
                <a:spcPct val="0"/>
              </a:spcBef>
              <a:buFontTx/>
              <a:buNone/>
            </a:pPr>
            <a:r>
              <a:rPr lang="it-IT" altLang="it-IT" sz="3000" dirty="0">
                <a:latin typeface="Arial" panose="020B0604020202020204" pitchFamily="34" charset="0"/>
              </a:rPr>
              <a:t>--------</a:t>
            </a:r>
          </a:p>
          <a:p>
            <a:pPr>
              <a:lnSpc>
                <a:spcPct val="200000"/>
              </a:lnSpc>
              <a:spcBef>
                <a:spcPct val="0"/>
              </a:spcBef>
              <a:buFontTx/>
              <a:buNone/>
            </a:pPr>
            <a:r>
              <a:rPr lang="it-IT" altLang="it-IT" sz="2000" dirty="0">
                <a:latin typeface="Arial" panose="020B0604020202020204" pitchFamily="34" charset="0"/>
              </a:rPr>
              <a:t>Domanda bioetica</a:t>
            </a:r>
          </a:p>
          <a:p>
            <a:pPr>
              <a:lnSpc>
                <a:spcPct val="200000"/>
              </a:lnSpc>
              <a:spcBef>
                <a:spcPct val="0"/>
              </a:spcBef>
              <a:buNone/>
            </a:pPr>
            <a:r>
              <a:rPr lang="it-IT" altLang="it-IT" sz="2000" dirty="0">
                <a:latin typeface="Arial" panose="020B0604020202020204" pitchFamily="34" charset="0"/>
              </a:rPr>
              <a:t>Un individuo non sofferente (es. anestetizzato o in coma) non ha più la dignità di vita umana? </a:t>
            </a:r>
          </a:p>
          <a:p>
            <a:pPr>
              <a:lnSpc>
                <a:spcPct val="200000"/>
              </a:lnSpc>
              <a:spcBef>
                <a:spcPct val="0"/>
              </a:spcBef>
              <a:buNone/>
            </a:pPr>
            <a:r>
              <a:rPr lang="it-IT" altLang="it-IT" sz="2000" dirty="0">
                <a:latin typeface="Arial" panose="020B0604020202020204" pitchFamily="34" charset="0"/>
              </a:rPr>
              <a:t>Poiché il neonato non è ancora un maggiorenne, posso decidere di sopprimerlo (uccidere)?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6850"/>
            <a:ext cx="8578850"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ttangolo 4"/>
          <p:cNvSpPr>
            <a:spLocks noChangeArrowheads="1"/>
          </p:cNvSpPr>
          <p:nvPr/>
        </p:nvSpPr>
        <p:spPr bwMode="auto">
          <a:xfrm>
            <a:off x="192088" y="5229225"/>
            <a:ext cx="1527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it-IT" altLang="it-IT" sz="1000" dirty="0">
                <a:latin typeface="Arial" panose="020B0604020202020204" pitchFamily="34" charset="0"/>
                <a:hlinkClick r:id="rId3"/>
              </a:rPr>
              <a:t>https://www.repubblica.it/cronaca/2016/10/20/news/medici_obiettori_ecco_i_dati_regione_per_regione-150182589/?refresh_ce</a:t>
            </a:r>
            <a:endParaRPr lang="it-IT" altLang="it-IT" sz="1000" dirty="0">
              <a:latin typeface="Arial" panose="020B0604020202020204" pitchFamily="34" charset="0"/>
            </a:endParaRPr>
          </a:p>
          <a:p>
            <a:pPr>
              <a:lnSpc>
                <a:spcPct val="100000"/>
              </a:lnSpc>
              <a:spcBef>
                <a:spcPct val="0"/>
              </a:spcBef>
              <a:buFontTx/>
              <a:buNone/>
            </a:pPr>
            <a:endParaRPr lang="it-IT" altLang="it-IT" sz="1800" dirty="0">
              <a:latin typeface="Arial" panose="020B0604020202020204" pitchFamily="34" charset="0"/>
            </a:endParaRPr>
          </a:p>
        </p:txBody>
      </p:sp>
      <p:sp>
        <p:nvSpPr>
          <p:cNvPr id="2" name="Rettangolo arrotondato 1"/>
          <p:cNvSpPr/>
          <p:nvPr/>
        </p:nvSpPr>
        <p:spPr>
          <a:xfrm>
            <a:off x="9264352" y="2420888"/>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5360" y="2967335"/>
            <a:ext cx="11521280" cy="1754326"/>
          </a:xfrm>
          <a:prstGeom prst="rect">
            <a:avLst/>
          </a:prstGeom>
        </p:spPr>
        <p:txBody>
          <a:bodyPr wrap="square">
            <a:spAutoFit/>
          </a:bodyPr>
          <a:lstStyle/>
          <a:p>
            <a:endParaRPr lang="it-IT" dirty="0"/>
          </a:p>
          <a:p>
            <a:r>
              <a:rPr lang="it-IT" dirty="0"/>
              <a:t>Link di riferimento:</a:t>
            </a:r>
          </a:p>
          <a:p>
            <a:endParaRPr lang="it-IT" dirty="0"/>
          </a:p>
          <a:p>
            <a:r>
              <a:rPr lang="it-IT" dirty="0">
                <a:hlinkClick r:id="rId2"/>
              </a:rPr>
              <a:t>https://www.dire.it/27-01-2020/414474-video-in-italia-sette-medici-su-dieci-sono-obiettori-di-coscienza-gli-aborti-ogni-anno-sono-80mila/</a:t>
            </a:r>
            <a:endParaRPr lang="it-IT" dirty="0"/>
          </a:p>
          <a:p>
            <a:endParaRPr lang="it-IT" dirty="0"/>
          </a:p>
        </p:txBody>
      </p:sp>
      <p:sp>
        <p:nvSpPr>
          <p:cNvPr id="3" name="Rettangolo 2"/>
          <p:cNvSpPr/>
          <p:nvPr/>
        </p:nvSpPr>
        <p:spPr>
          <a:xfrm>
            <a:off x="1055440" y="836712"/>
            <a:ext cx="10081120" cy="1951496"/>
          </a:xfrm>
          <a:prstGeom prst="rect">
            <a:avLst/>
          </a:prstGeom>
        </p:spPr>
        <p:txBody>
          <a:bodyPr wrap="square">
            <a:spAutoFit/>
          </a:bodyPr>
          <a:lstStyle/>
          <a:p>
            <a:pPr algn="ctr">
              <a:lnSpc>
                <a:spcPct val="150000"/>
              </a:lnSpc>
            </a:pPr>
            <a:r>
              <a:rPr lang="it-IT" sz="2800" dirty="0"/>
              <a:t>In Italia, circa sette medici su dieci, sono obiettori di coscienza, </a:t>
            </a:r>
          </a:p>
          <a:p>
            <a:pPr algn="ctr">
              <a:lnSpc>
                <a:spcPct val="150000"/>
              </a:lnSpc>
            </a:pPr>
            <a:r>
              <a:rPr lang="it-IT" sz="2800" dirty="0"/>
              <a:t>in alcune regioni si arriva al 90% degli obiettori.</a:t>
            </a:r>
          </a:p>
          <a:p>
            <a:pPr algn="ctr">
              <a:lnSpc>
                <a:spcPct val="150000"/>
              </a:lnSpc>
            </a:pPr>
            <a:r>
              <a:rPr lang="it-IT" sz="2800" dirty="0"/>
              <a:t>Perché? Sono tutti «bigotti»  religiosi?</a:t>
            </a:r>
          </a:p>
        </p:txBody>
      </p:sp>
    </p:spTree>
    <p:extLst>
      <p:ext uri="{BB962C8B-B14F-4D97-AF65-F5344CB8AC3E}">
        <p14:creationId xmlns:p14="http://schemas.microsoft.com/office/powerpoint/2010/main" val="34833493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ttangolo 3"/>
          <p:cNvSpPr>
            <a:spLocks noChangeArrowheads="1"/>
          </p:cNvSpPr>
          <p:nvPr/>
        </p:nvSpPr>
        <p:spPr bwMode="auto">
          <a:xfrm>
            <a:off x="227348" y="768657"/>
            <a:ext cx="11737304" cy="269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800" b="1" dirty="0">
                <a:latin typeface="Arial" panose="020B0604020202020204" pitchFamily="34" charset="0"/>
              </a:rPr>
              <a:t>L’embrione ha dei DIRITTI?</a:t>
            </a:r>
          </a:p>
          <a:p>
            <a:pPr>
              <a:lnSpc>
                <a:spcPct val="150000"/>
              </a:lnSpc>
              <a:spcBef>
                <a:spcPct val="0"/>
              </a:spcBef>
              <a:buFontTx/>
              <a:buNone/>
            </a:pPr>
            <a:endParaRPr lang="it-IT" altLang="it-IT" sz="1050" b="1" dirty="0">
              <a:latin typeface="Arial" panose="020B0604020202020204" pitchFamily="34" charset="0"/>
            </a:endParaRPr>
          </a:p>
          <a:p>
            <a:pPr marL="457200" indent="-457200">
              <a:lnSpc>
                <a:spcPct val="200000"/>
              </a:lnSpc>
              <a:spcBef>
                <a:spcPct val="0"/>
              </a:spcBef>
              <a:buFontTx/>
              <a:buChar char="-"/>
            </a:pPr>
            <a:r>
              <a:rPr lang="it-IT" altLang="it-IT" sz="4800" b="1" dirty="0">
                <a:latin typeface="Arial" panose="020B0604020202020204" pitchFamily="34" charset="0"/>
              </a:rPr>
              <a:t>Quali?</a:t>
            </a:r>
          </a:p>
        </p:txBody>
      </p:sp>
    </p:spTree>
    <p:extLst>
      <p:ext uri="{BB962C8B-B14F-4D97-AF65-F5344CB8AC3E}">
        <p14:creationId xmlns:p14="http://schemas.microsoft.com/office/powerpoint/2010/main" val="42117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2">
                                            <p:txEl>
                                              <p:pRg st="2" end="2"/>
                                            </p:txEl>
                                          </p:spTgt>
                                        </p:tgtEl>
                                        <p:attrNameLst>
                                          <p:attrName>style.visibility</p:attrName>
                                        </p:attrNameLst>
                                      </p:cBhvr>
                                      <p:to>
                                        <p:strVal val="visible"/>
                                      </p:to>
                                    </p:set>
                                    <p:animEffect transition="in" filter="wipe(left)">
                                      <p:cBhvr>
                                        <p:cTn id="7" dur="1500"/>
                                        <p:tgtEl>
                                          <p:spTgt spid="665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4283" y="428179"/>
            <a:ext cx="10203435" cy="6001643"/>
          </a:xfrm>
          <a:prstGeom prst="rect">
            <a:avLst/>
          </a:prstGeom>
        </p:spPr>
        <p:txBody>
          <a:bodyPr wrap="none">
            <a:spAutoFit/>
          </a:bodyPr>
          <a:lstStyle/>
          <a:p>
            <a:pPr algn="ctr">
              <a:lnSpc>
                <a:spcPct val="150000"/>
              </a:lnSpc>
            </a:pPr>
            <a:r>
              <a:rPr lang="it-IT" sz="3200" dirty="0"/>
              <a:t>In uno stato democratico </a:t>
            </a:r>
          </a:p>
          <a:p>
            <a:pPr algn="ctr">
              <a:lnSpc>
                <a:spcPct val="150000"/>
              </a:lnSpc>
            </a:pPr>
            <a:r>
              <a:rPr lang="it-IT" sz="3200" dirty="0"/>
              <a:t>esiste la possibilità dell’obiezione di coscienza </a:t>
            </a:r>
          </a:p>
          <a:p>
            <a:pPr algn="ctr">
              <a:lnSpc>
                <a:spcPct val="150000"/>
              </a:lnSpc>
            </a:pPr>
            <a:r>
              <a:rPr lang="it-IT" sz="3200" dirty="0"/>
              <a:t>soprattutto quando si ritiene di andare </a:t>
            </a:r>
          </a:p>
          <a:p>
            <a:pPr algn="ctr">
              <a:lnSpc>
                <a:spcPct val="150000"/>
              </a:lnSpc>
            </a:pPr>
            <a:r>
              <a:rPr lang="it-IT" sz="3200" dirty="0"/>
              <a:t>contro la vita umana </a:t>
            </a:r>
          </a:p>
          <a:p>
            <a:pPr algn="ctr">
              <a:lnSpc>
                <a:spcPct val="150000"/>
              </a:lnSpc>
            </a:pPr>
            <a:r>
              <a:rPr lang="it-IT" sz="3200" dirty="0"/>
              <a:t>o contro i valori morali in cui si crede.</a:t>
            </a:r>
          </a:p>
          <a:p>
            <a:pPr algn="ctr">
              <a:lnSpc>
                <a:spcPct val="150000"/>
              </a:lnSpc>
            </a:pPr>
            <a:r>
              <a:rPr lang="it-IT" sz="3200" dirty="0"/>
              <a:t>Se non fosse così sarebbe una dittatura.</a:t>
            </a:r>
          </a:p>
          <a:p>
            <a:pPr algn="ctr">
              <a:lnSpc>
                <a:spcPct val="150000"/>
              </a:lnSpc>
            </a:pPr>
            <a:r>
              <a:rPr lang="it-IT" sz="3200" dirty="0"/>
              <a:t>La libertà degli umani è assoluta </a:t>
            </a:r>
          </a:p>
          <a:p>
            <a:pPr algn="ctr">
              <a:lnSpc>
                <a:spcPct val="150000"/>
              </a:lnSpc>
            </a:pPr>
            <a:r>
              <a:rPr lang="it-IT" sz="3200" dirty="0"/>
              <a:t>oppure finisce quando non danneggio la vita degli altri?</a:t>
            </a:r>
          </a:p>
        </p:txBody>
      </p:sp>
    </p:spTree>
    <p:extLst>
      <p:ext uri="{BB962C8B-B14F-4D97-AF65-F5344CB8AC3E}">
        <p14:creationId xmlns:p14="http://schemas.microsoft.com/office/powerpoint/2010/main" val="2239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Stampati"/>
          <p:cNvSpPr>
            <a:spLocks noGrp="1" noChangeArrowheads="1"/>
          </p:cNvSpPr>
          <p:nvPr>
            <p:ph idx="1"/>
          </p:nvPr>
        </p:nvSpPr>
        <p:spPr>
          <a:xfrm>
            <a:off x="443707" y="297011"/>
            <a:ext cx="11304587" cy="6263978"/>
          </a:xfrm>
          <a:solidFill>
            <a:schemeClr val="accent4">
              <a:lumMod val="20000"/>
              <a:lumOff val="80000"/>
            </a:schemeClr>
          </a:solidFill>
          <a:ln>
            <a:solidFill>
              <a:schemeClr val="tx1"/>
            </a:solidFill>
          </a:ln>
        </p:spPr>
        <p:txBody>
          <a:bodyPr rtlCol="0">
            <a:normAutofit lnSpcReduction="10000"/>
          </a:bodyPr>
          <a:lstStyle/>
          <a:p>
            <a:pPr eaLnBrk="1" fontAlgn="auto" hangingPunct="1">
              <a:lnSpc>
                <a:spcPct val="80000"/>
              </a:lnSpc>
              <a:spcAft>
                <a:spcPts val="0"/>
              </a:spcAft>
              <a:buFontTx/>
              <a:buNone/>
              <a:defRPr/>
            </a:pPr>
            <a:endParaRPr lang="it-IT" altLang="it-IT" sz="4400" b="1"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3800" b="1" dirty="0">
                <a:latin typeface="Arial" panose="020B0604020202020204" pitchFamily="34" charset="0"/>
                <a:cs typeface="Arial" panose="020B0604020202020204" pitchFamily="34" charset="0"/>
              </a:rPr>
              <a:t>La questione bioetica sull’aborto </a:t>
            </a:r>
            <a:endParaRPr lang="it-IT" altLang="it-IT" sz="38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1800" dirty="0">
              <a:latin typeface="Arial" panose="020B0604020202020204" pitchFamily="34" charset="0"/>
              <a:cs typeface="Arial" panose="020B0604020202020204" pitchFamily="34" charset="0"/>
            </a:endParaRPr>
          </a:p>
          <a:p>
            <a:pPr eaLnBrk="1" fontAlgn="auto" hangingPunct="1">
              <a:lnSpc>
                <a:spcPct val="120000"/>
              </a:lnSpc>
              <a:spcAft>
                <a:spcPts val="0"/>
              </a:spcAft>
              <a:buFontTx/>
              <a:buNone/>
              <a:defRPr/>
            </a:pPr>
            <a:r>
              <a:rPr lang="it-IT" altLang="it-IT" sz="1800" dirty="0">
                <a:latin typeface="Arial" panose="020B0604020202020204" pitchFamily="34" charset="0"/>
                <a:cs typeface="Arial" panose="020B0604020202020204" pitchFamily="34" charset="0"/>
              </a:rPr>
              <a:t>E’ il problema di chi vuole impedire che nasca un bambino senza avere sentimenti di colpa. </a:t>
            </a:r>
          </a:p>
          <a:p>
            <a:pPr eaLnBrk="1" fontAlgn="auto" hangingPunct="1">
              <a:lnSpc>
                <a:spcPct val="120000"/>
              </a:lnSpc>
              <a:spcAft>
                <a:spcPts val="0"/>
              </a:spcAft>
              <a:buFontTx/>
              <a:buNone/>
              <a:defRPr/>
            </a:pPr>
            <a:r>
              <a:rPr lang="it-IT" altLang="it-IT" sz="1800" dirty="0">
                <a:latin typeface="Arial" panose="020B0604020202020204" pitchFamily="34" charset="0"/>
                <a:cs typeface="Arial" panose="020B0604020202020204" pitchFamily="34" charset="0"/>
              </a:rPr>
              <a:t>Elenchiamo alcune forme di aborto.</a:t>
            </a:r>
          </a:p>
          <a:p>
            <a:pPr eaLnBrk="1" fontAlgn="auto" hangingPunct="1">
              <a:lnSpc>
                <a:spcPct val="80000"/>
              </a:lnSpc>
              <a:spcAft>
                <a:spcPts val="0"/>
              </a:spcAft>
              <a:buFontTx/>
              <a:buNone/>
              <a:defRPr/>
            </a:pPr>
            <a:endParaRPr lang="it-IT" altLang="it-IT" sz="1800" i="1" u="sng"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1800" b="1" i="1" u="sng" dirty="0">
                <a:latin typeface="Arial" panose="020B0604020202020204" pitchFamily="34" charset="0"/>
                <a:cs typeface="Arial" panose="020B0604020202020204" pitchFamily="34" charset="0"/>
              </a:rPr>
              <a:t>Aborto naturale</a:t>
            </a:r>
            <a:r>
              <a:rPr lang="it-IT" altLang="it-IT" sz="1800" dirty="0">
                <a:latin typeface="Arial" panose="020B0604020202020204" pitchFamily="34" charset="0"/>
                <a:cs typeface="Arial" panose="020B0604020202020204" pitchFamily="34" charset="0"/>
              </a:rPr>
              <a:t>: spontaneo, non volontario; è l’interruzione della gravidanza avvenuta naturalmente per malattia o altro. Non vi è intenzione umana.</a:t>
            </a:r>
          </a:p>
          <a:p>
            <a:pPr eaLnBrk="1" fontAlgn="auto" hangingPunct="1">
              <a:lnSpc>
                <a:spcPct val="80000"/>
              </a:lnSpc>
              <a:spcAft>
                <a:spcPts val="0"/>
              </a:spcAft>
              <a:buFontTx/>
              <a:buNone/>
              <a:defRPr/>
            </a:pPr>
            <a:endParaRPr lang="it-IT" altLang="it-IT" sz="1800" i="1" u="sng" dirty="0">
              <a:latin typeface="Arial" panose="020B0604020202020204" pitchFamily="34" charset="0"/>
              <a:cs typeface="Arial" panose="020B0604020202020204" pitchFamily="34" charset="0"/>
            </a:endParaRPr>
          </a:p>
          <a:p>
            <a:pPr eaLnBrk="1" fontAlgn="auto" hangingPunct="1">
              <a:lnSpc>
                <a:spcPct val="170000"/>
              </a:lnSpc>
              <a:spcBef>
                <a:spcPts val="0"/>
              </a:spcBef>
              <a:spcAft>
                <a:spcPts val="0"/>
              </a:spcAft>
              <a:buFontTx/>
              <a:buNone/>
              <a:defRPr/>
            </a:pPr>
            <a:r>
              <a:rPr lang="it-IT" altLang="it-IT" sz="1800" b="1" i="1" u="sng" dirty="0">
                <a:latin typeface="Arial" panose="020B0604020202020204" pitchFamily="34" charset="0"/>
                <a:cs typeface="Arial" panose="020B0604020202020204" pitchFamily="34" charset="0"/>
              </a:rPr>
              <a:t>Aborto indiretto o terapeutico</a:t>
            </a:r>
            <a:r>
              <a:rPr lang="it-IT" altLang="it-IT" sz="1800" u="sng" dirty="0">
                <a:latin typeface="Arial" panose="020B0604020202020204" pitchFamily="34" charset="0"/>
                <a:cs typeface="Arial" panose="020B0604020202020204" pitchFamily="34" charset="0"/>
              </a:rPr>
              <a:t>:</a:t>
            </a:r>
            <a:r>
              <a:rPr lang="it-IT" altLang="it-IT" sz="1800" dirty="0">
                <a:latin typeface="Arial" panose="020B0604020202020204" pitchFamily="34" charset="0"/>
                <a:cs typeface="Arial" panose="020B0604020202020204" pitchFamily="34" charset="0"/>
              </a:rPr>
              <a:t> quando l'intervento chirurgico non può evitare la morte del feto o dell'embrione; anche in questo caso, non vi è volontà.  Vi è anche l'aborto provocato da negligenza o imprudenza; vi è responsabilità, ma non intenzionalità abortiva diretta; </a:t>
            </a:r>
          </a:p>
          <a:p>
            <a:pPr eaLnBrk="1" fontAlgn="auto" hangingPunct="1">
              <a:lnSpc>
                <a:spcPct val="170000"/>
              </a:lnSpc>
              <a:spcBef>
                <a:spcPts val="0"/>
              </a:spcBef>
              <a:spcAft>
                <a:spcPts val="0"/>
              </a:spcAft>
              <a:buFontTx/>
              <a:buNone/>
              <a:defRPr/>
            </a:pPr>
            <a:endParaRPr lang="it-IT" altLang="it-IT" sz="1800" i="1" u="sng" dirty="0">
              <a:latin typeface="Arial" panose="020B0604020202020204" pitchFamily="34" charset="0"/>
              <a:cs typeface="Arial" panose="020B0604020202020204" pitchFamily="34" charset="0"/>
            </a:endParaRPr>
          </a:p>
          <a:p>
            <a:pPr eaLnBrk="1" fontAlgn="auto" hangingPunct="1">
              <a:lnSpc>
                <a:spcPct val="170000"/>
              </a:lnSpc>
              <a:spcBef>
                <a:spcPts val="0"/>
              </a:spcBef>
              <a:spcAft>
                <a:spcPts val="0"/>
              </a:spcAft>
              <a:buFontTx/>
              <a:buNone/>
              <a:defRPr/>
            </a:pPr>
            <a:r>
              <a:rPr lang="it-IT" altLang="it-IT" sz="1800" b="1" i="1" u="sng" dirty="0">
                <a:latin typeface="Arial" panose="020B0604020202020204" pitchFamily="34" charset="0"/>
                <a:cs typeface="Arial" panose="020B0604020202020204" pitchFamily="34" charset="0"/>
              </a:rPr>
              <a:t>Aborto colposo o volontario</a:t>
            </a:r>
            <a:r>
              <a:rPr lang="it-IT" altLang="it-IT" sz="1800" b="1" dirty="0">
                <a:latin typeface="Arial" panose="020B0604020202020204" pitchFamily="34" charset="0"/>
                <a:cs typeface="Arial" panose="020B0604020202020204" pitchFamily="34" charset="0"/>
              </a:rPr>
              <a:t>:</a:t>
            </a:r>
            <a:r>
              <a:rPr lang="it-IT" altLang="it-IT" sz="1800" dirty="0">
                <a:latin typeface="Arial" panose="020B0604020202020204" pitchFamily="34" charset="0"/>
                <a:cs typeface="Arial" panose="020B0604020202020204" pitchFamily="34" charset="0"/>
              </a:rPr>
              <a:t> è la soppressione volontaria di un essere umano.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058">
                                            <p:txEl>
                                              <p:pRg st="6" end="6"/>
                                            </p:txEl>
                                          </p:spTgt>
                                        </p:tgtEl>
                                        <p:attrNameLst>
                                          <p:attrName>style.visibility</p:attrName>
                                        </p:attrNameLst>
                                      </p:cBhvr>
                                      <p:to>
                                        <p:strVal val="visible"/>
                                      </p:to>
                                    </p:set>
                                    <p:animEffect transition="in" filter="fade">
                                      <p:cBhvr>
                                        <p:cTn id="7" dur="1000"/>
                                        <p:tgtEl>
                                          <p:spTgt spid="45058">
                                            <p:txEl>
                                              <p:pRg st="6" end="6"/>
                                            </p:txEl>
                                          </p:spTgt>
                                        </p:tgtEl>
                                      </p:cBhvr>
                                    </p:animEffect>
                                    <p:anim calcmode="lin" valueType="num">
                                      <p:cBhvr>
                                        <p:cTn id="8" dur="1000" fill="hold"/>
                                        <p:tgtEl>
                                          <p:spTgt spid="45058">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50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058">
                                            <p:txEl>
                                              <p:pRg st="8" end="8"/>
                                            </p:txEl>
                                          </p:spTgt>
                                        </p:tgtEl>
                                        <p:attrNameLst>
                                          <p:attrName>style.visibility</p:attrName>
                                        </p:attrNameLst>
                                      </p:cBhvr>
                                      <p:to>
                                        <p:strVal val="visible"/>
                                      </p:to>
                                    </p:set>
                                    <p:animEffect transition="in" filter="fade">
                                      <p:cBhvr>
                                        <p:cTn id="14" dur="1000"/>
                                        <p:tgtEl>
                                          <p:spTgt spid="45058">
                                            <p:txEl>
                                              <p:pRg st="8" end="8"/>
                                            </p:txEl>
                                          </p:spTgt>
                                        </p:tgtEl>
                                      </p:cBhvr>
                                    </p:animEffect>
                                    <p:anim calcmode="lin" valueType="num">
                                      <p:cBhvr>
                                        <p:cTn id="15" dur="1000" fill="hold"/>
                                        <p:tgtEl>
                                          <p:spTgt spid="45058">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505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058">
                                            <p:txEl>
                                              <p:pRg st="10" end="10"/>
                                            </p:txEl>
                                          </p:spTgt>
                                        </p:tgtEl>
                                        <p:attrNameLst>
                                          <p:attrName>style.visibility</p:attrName>
                                        </p:attrNameLst>
                                      </p:cBhvr>
                                      <p:to>
                                        <p:strVal val="visible"/>
                                      </p:to>
                                    </p:set>
                                    <p:animEffect transition="in" filter="fade">
                                      <p:cBhvr>
                                        <p:cTn id="21" dur="1000"/>
                                        <p:tgtEl>
                                          <p:spTgt spid="45058">
                                            <p:txEl>
                                              <p:pRg st="10" end="10"/>
                                            </p:txEl>
                                          </p:spTgt>
                                        </p:tgtEl>
                                      </p:cBhvr>
                                    </p:animEffect>
                                    <p:anim calcmode="lin" valueType="num">
                                      <p:cBhvr>
                                        <p:cTn id="22" dur="1000" fill="hold"/>
                                        <p:tgtEl>
                                          <p:spTgt spid="45058">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505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3372" y="188640"/>
            <a:ext cx="11305256" cy="6480720"/>
          </a:xfrm>
        </p:spPr>
        <p:txBody>
          <a:bodyPr/>
          <a:lstStyle/>
          <a:p>
            <a:pPr marL="0" indent="0">
              <a:lnSpc>
                <a:spcPct val="200000"/>
              </a:lnSpc>
              <a:buNone/>
            </a:pPr>
            <a:r>
              <a:rPr lang="it-IT" altLang="it-IT" sz="2000" b="1" dirty="0">
                <a:latin typeface="Arial" panose="020B0604020202020204" pitchFamily="34" charset="0"/>
                <a:cs typeface="Arial" panose="020B0604020202020204" pitchFamily="34" charset="0"/>
              </a:rPr>
              <a:t>- Per le religioni</a:t>
            </a:r>
            <a:r>
              <a:rPr lang="it-IT" altLang="it-IT" sz="2000" dirty="0">
                <a:latin typeface="Arial" panose="020B0604020202020204" pitchFamily="34" charset="0"/>
                <a:cs typeface="Arial" panose="020B0604020202020204" pitchFamily="34" charset="0"/>
              </a:rPr>
              <a:t>, in generale, compreso quella cattolica, l’embrione ha una anima, ha un progetto di amore in continuo divenire, pertanto l’aborto volontario viene considerato una scelta molto grave, contro la volontà del Dio Creatore, somigliante ad un omicidio colposo intenzionato nei confronti di un essere umano più debole e indifeso; esso si pratica nel silenzio, nell'anonimato e per alcune leggi senza che si debba scontrare pena di reato. </a:t>
            </a:r>
          </a:p>
          <a:p>
            <a:pPr marL="0" indent="0">
              <a:lnSpc>
                <a:spcPct val="200000"/>
              </a:lnSpc>
              <a:buNone/>
            </a:pPr>
            <a:r>
              <a:rPr lang="it-IT" altLang="it-IT" sz="2000" dirty="0">
                <a:latin typeface="Arial" panose="020B0604020202020204" pitchFamily="34" charset="0"/>
                <a:cs typeface="Arial" panose="020B0604020202020204" pitchFamily="34" charset="0"/>
              </a:rPr>
              <a:t>Inoltre l’aborto sottintenderebbe che la vita della madre è più importante della vita umana del figlio embrionale, e che soprattutto la donna (e l’uomo…?) ha la libertà piena e assoluta di decidere sulla vita/morte del figlio embrionale.</a:t>
            </a:r>
          </a:p>
          <a:p>
            <a:pPr marL="0" indent="0">
              <a:lnSpc>
                <a:spcPct val="200000"/>
              </a:lnSpc>
              <a:buNone/>
            </a:pPr>
            <a:r>
              <a:rPr lang="it-IT" altLang="it-IT" sz="2000" b="1" dirty="0">
                <a:latin typeface="Arial" panose="020B0604020202020204" pitchFamily="34" charset="0"/>
                <a:cs typeface="Arial" panose="020B0604020202020204" pitchFamily="34" charset="0"/>
              </a:rPr>
              <a:t>- Per la bioetica, </a:t>
            </a:r>
            <a:r>
              <a:rPr lang="it-IT" altLang="it-IT" sz="2000" dirty="0">
                <a:latin typeface="Arial" panose="020B0604020202020204" pitchFamily="34" charset="0"/>
                <a:cs typeface="Arial" panose="020B0604020202020204" pitchFamily="34" charset="0"/>
              </a:rPr>
              <a:t>facendo riferimento su quello che afferma la scienza, è la soppressione di un organismo vivente del genere umano.</a:t>
            </a:r>
            <a:endParaRPr lang="it-IT" sz="2000" dirty="0"/>
          </a:p>
        </p:txBody>
      </p:sp>
    </p:spTree>
    <p:extLst>
      <p:ext uri="{BB962C8B-B14F-4D97-AF65-F5344CB8AC3E}">
        <p14:creationId xmlns:p14="http://schemas.microsoft.com/office/powerpoint/2010/main" val="28151887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392" y="188640"/>
            <a:ext cx="10945216" cy="6480720"/>
          </a:xfrm>
        </p:spPr>
        <p:txBody>
          <a:bodyPr/>
          <a:lstStyle/>
          <a:p>
            <a:pPr>
              <a:lnSpc>
                <a:spcPct val="150000"/>
              </a:lnSpc>
            </a:pPr>
            <a:r>
              <a:rPr lang="it-IT" sz="3200" b="1" dirty="0">
                <a:latin typeface="Arial" panose="020B0604020202020204" pitchFamily="34" charset="0"/>
                <a:cs typeface="Arial" panose="020B0604020202020204" pitchFamily="34" charset="0"/>
              </a:rPr>
              <a:t>Legge 194 sull’interruzione di gravidanza in Italia</a:t>
            </a:r>
            <a:r>
              <a:rPr lang="it-IT" sz="3200" dirty="0">
                <a:latin typeface="Arial" panose="020B0604020202020204" pitchFamily="34" charset="0"/>
                <a:cs typeface="Arial" panose="020B0604020202020204" pitchFamily="34" charset="0"/>
              </a:rPr>
              <a:t/>
            </a:r>
            <a:br>
              <a:rPr lang="it-IT" sz="32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link utili:</a:t>
            </a:r>
            <a:br>
              <a:rPr lang="it-IT" sz="24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Ministero della salute:</a:t>
            </a:r>
            <a:br>
              <a:rPr lang="it-IT" sz="24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hlinkClick r:id="rId2"/>
              </a:rPr>
              <a:t>https://www.trovanorme.salute.gov.it/norme/dettaglioAtto?id=22302</a:t>
            </a:r>
            <a:r>
              <a:rPr lang="it-IT" sz="2400" dirty="0">
                <a:latin typeface="Arial" panose="020B0604020202020204" pitchFamily="34" charset="0"/>
                <a:cs typeface="Arial" panose="020B0604020202020204" pitchFamily="34" charset="0"/>
              </a:rPr>
              <a:t/>
            </a:r>
            <a:br>
              <a:rPr lang="it-IT" sz="2400" dirty="0">
                <a:latin typeface="Arial" panose="020B0604020202020204" pitchFamily="34" charset="0"/>
                <a:cs typeface="Arial" panose="020B0604020202020204" pitchFamily="34" charset="0"/>
              </a:rPr>
            </a:br>
            <a:r>
              <a:rPr lang="it-IT" sz="900" dirty="0"/>
              <a:t/>
            </a:r>
            <a:br>
              <a:rPr lang="it-IT" sz="900" dirty="0"/>
            </a:br>
            <a:r>
              <a:rPr lang="it-IT" sz="900" dirty="0"/>
              <a:t>- - - - - - - - - - - - - - </a:t>
            </a:r>
            <a:r>
              <a:rPr lang="it-IT" sz="800" dirty="0"/>
              <a:t/>
            </a:r>
            <a:br>
              <a:rPr lang="it-IT" sz="800" dirty="0"/>
            </a:br>
            <a:r>
              <a:rPr lang="it-IT" sz="2400" dirty="0">
                <a:hlinkClick r:id="rId3"/>
              </a:rPr>
              <a:t>http://www.salute.gov.it/portale/donna/dettaglioContenutiDonna.jsp?lingua=italiano&amp;id=4476&amp;area=Salute+donna&amp;menu=societa</a:t>
            </a:r>
            <a:r>
              <a:rPr lang="it-IT" sz="2400" dirty="0"/>
              <a:t/>
            </a:r>
            <a:br>
              <a:rPr lang="it-IT" sz="2400" dirty="0"/>
            </a:br>
            <a:r>
              <a:rPr lang="it-IT" sz="2400" dirty="0"/>
              <a:t/>
            </a:r>
            <a:br>
              <a:rPr lang="it-IT" sz="2400" dirty="0"/>
            </a:br>
            <a:r>
              <a:rPr lang="it-IT" sz="2400" dirty="0"/>
              <a:t>da </a:t>
            </a:r>
            <a:r>
              <a:rPr lang="it-IT" sz="2400" dirty="0" err="1"/>
              <a:t>wikipedia</a:t>
            </a:r>
            <a:r>
              <a:rPr lang="it-IT" sz="2400" dirty="0"/>
              <a:t>   </a:t>
            </a:r>
            <a:r>
              <a:rPr lang="it-IT" sz="2400" dirty="0">
                <a:hlinkClick r:id="rId4"/>
              </a:rPr>
              <a:t>https://it.wikipedia.org/wiki/Legislazioni_sull%27aborto</a:t>
            </a:r>
            <a:r>
              <a:rPr lang="it-IT" sz="2400" dirty="0"/>
              <a:t/>
            </a:r>
            <a:br>
              <a:rPr lang="it-IT" sz="2400" dirty="0"/>
            </a:br>
            <a:endParaRPr lang="it-IT" sz="2400" dirty="0"/>
          </a:p>
        </p:txBody>
      </p:sp>
    </p:spTree>
    <p:extLst>
      <p:ext uri="{BB962C8B-B14F-4D97-AF65-F5344CB8AC3E}">
        <p14:creationId xmlns:p14="http://schemas.microsoft.com/office/powerpoint/2010/main" val="192697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7FAFD"/>
            </a:gs>
            <a:gs pos="0">
              <a:srgbClr val="B5D2EC"/>
            </a:gs>
            <a:gs pos="81000">
              <a:srgbClr val="000099"/>
            </a:gs>
            <a:gs pos="100000">
              <a:srgbClr val="CEE1F2"/>
            </a:gs>
          </a:gsLst>
          <a:path path="rect">
            <a:fillToRect l="50000" t="50000" r="50000" b="50000"/>
          </a:path>
        </a:gradFill>
        <a:effectLst/>
      </p:bgPr>
    </p:bg>
    <p:spTree>
      <p:nvGrpSpPr>
        <p:cNvPr id="1" name=""/>
        <p:cNvGrpSpPr/>
        <p:nvPr/>
      </p:nvGrpSpPr>
      <p:grpSpPr>
        <a:xfrm>
          <a:off x="0" y="0"/>
          <a:ext cx="0" cy="0"/>
          <a:chOff x="0" y="0"/>
          <a:chExt cx="0" cy="0"/>
        </a:xfrm>
      </p:grpSpPr>
      <p:sp>
        <p:nvSpPr>
          <p:cNvPr id="49154" name="Rectangle 2" descr="Stampati"/>
          <p:cNvSpPr>
            <a:spLocks noGrp="1" noChangeArrowheads="1"/>
          </p:cNvSpPr>
          <p:nvPr>
            <p:ph idx="1"/>
          </p:nvPr>
        </p:nvSpPr>
        <p:spPr>
          <a:xfrm>
            <a:off x="515938" y="333375"/>
            <a:ext cx="11160125" cy="6191250"/>
          </a:xfrm>
          <a:solidFill>
            <a:schemeClr val="accent4">
              <a:lumMod val="20000"/>
              <a:lumOff val="80000"/>
            </a:schemeClr>
          </a:solidFill>
        </p:spPr>
        <p:txBody>
          <a:bodyPr rtlCol="0">
            <a:normAutofit fontScale="92500" lnSpcReduction="20000"/>
          </a:bodyPr>
          <a:lstStyle/>
          <a:p>
            <a:pPr marL="0" indent="0" algn="ctr" eaLnBrk="1" fontAlgn="auto" hangingPunct="1">
              <a:lnSpc>
                <a:spcPct val="150000"/>
              </a:lnSpc>
              <a:spcAft>
                <a:spcPts val="0"/>
              </a:spcAft>
              <a:buFont typeface="Arial" panose="020B0604020202020204" pitchFamily="34" charset="0"/>
              <a:buNone/>
              <a:defRPr/>
            </a:pPr>
            <a:r>
              <a:rPr lang="it-IT" altLang="it-IT" sz="4400" b="1" dirty="0">
                <a:latin typeface="Arial" panose="020B0604020202020204" pitchFamily="34" charset="0"/>
                <a:cs typeface="Arial" panose="020B0604020202020204" pitchFamily="34" charset="0"/>
              </a:rPr>
              <a:t>ATTENZIONE</a:t>
            </a: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Non ci sarà mai un </a:t>
            </a:r>
            <a:r>
              <a:rPr lang="it-IT" altLang="it-IT" sz="2400" b="1" dirty="0">
                <a:solidFill>
                  <a:srgbClr val="0070C0"/>
                </a:solidFill>
                <a:latin typeface="Arial" panose="020B0604020202020204" pitchFamily="34" charset="0"/>
                <a:cs typeface="Arial" panose="020B0604020202020204" pitchFamily="34" charset="0"/>
              </a:rPr>
              <a:t>PROGRESSO  ECONOMICO </a:t>
            </a:r>
            <a:r>
              <a:rPr lang="it-IT" altLang="it-IT" sz="2400" b="1" dirty="0">
                <a:latin typeface="Arial" panose="020B0604020202020204" pitchFamily="34" charset="0"/>
                <a:cs typeface="Arial" panose="020B0604020202020204" pitchFamily="34" charset="0"/>
              </a:rPr>
              <a:t>se prima non c’è stato un </a:t>
            </a:r>
            <a:r>
              <a:rPr lang="it-IT" altLang="it-IT" sz="2400" b="1" dirty="0">
                <a:solidFill>
                  <a:srgbClr val="0070C0"/>
                </a:solidFill>
                <a:latin typeface="Arial" panose="020B0604020202020204" pitchFamily="34" charset="0"/>
                <a:cs typeface="Arial" panose="020B0604020202020204" pitchFamily="34" charset="0"/>
              </a:rPr>
              <a:t>PROGRESSO MORALE (Etico)</a:t>
            </a:r>
            <a:r>
              <a:rPr lang="it-IT" altLang="it-IT" sz="2400" b="1" dirty="0">
                <a:latin typeface="Arial" panose="020B0604020202020204" pitchFamily="34" charset="0"/>
                <a:cs typeface="Arial" panose="020B0604020202020204" pitchFamily="34" charset="0"/>
              </a:rPr>
              <a:t>.</a:t>
            </a:r>
          </a:p>
          <a:p>
            <a:pPr marL="609600" indent="-609600" eaLnBrk="1" fontAlgn="auto" hangingPunct="1">
              <a:lnSpc>
                <a:spcPct val="150000"/>
              </a:lnSpc>
              <a:spcAft>
                <a:spcPts val="0"/>
              </a:spcAft>
              <a:buFontTx/>
              <a:buAutoNum type="arabicPeriod"/>
              <a:defRPr/>
            </a:pPr>
            <a:endParaRPr lang="it-IT" altLang="it-IT" sz="1500" b="1" dirty="0">
              <a:latin typeface="Arial" panose="020B0604020202020204" pitchFamily="34" charset="0"/>
              <a:cs typeface="Arial" panose="020B0604020202020204" pitchFamily="34" charset="0"/>
            </a:endParaRP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Non ci sarà mai </a:t>
            </a:r>
            <a:r>
              <a:rPr lang="it-IT" altLang="it-IT" sz="2400" b="1" dirty="0">
                <a:solidFill>
                  <a:srgbClr val="0070C0"/>
                </a:solidFill>
                <a:latin typeface="Arial" panose="020B0604020202020204" pitchFamily="34" charset="0"/>
                <a:cs typeface="Arial" panose="020B0604020202020204" pitchFamily="34" charset="0"/>
              </a:rPr>
              <a:t>PACE</a:t>
            </a:r>
            <a:r>
              <a:rPr lang="it-IT" altLang="it-IT" sz="2400" b="1" dirty="0">
                <a:latin typeface="Arial" panose="020B0604020202020204" pitchFamily="34" charset="0"/>
                <a:cs typeface="Arial" panose="020B0604020202020204" pitchFamily="34" charset="0"/>
              </a:rPr>
              <a:t>  se prima non c’è la </a:t>
            </a:r>
            <a:r>
              <a:rPr lang="it-IT" altLang="it-IT" sz="2400" b="1" dirty="0">
                <a:solidFill>
                  <a:srgbClr val="0070C0"/>
                </a:solidFill>
                <a:latin typeface="Arial" panose="020B0604020202020204" pitchFamily="34" charset="0"/>
                <a:cs typeface="Arial" panose="020B0604020202020204" pitchFamily="34" charset="0"/>
              </a:rPr>
              <a:t>LIBERTA’</a:t>
            </a:r>
            <a:r>
              <a:rPr lang="it-IT" altLang="it-IT" sz="2400" b="1" dirty="0">
                <a:latin typeface="Arial" panose="020B0604020202020204" pitchFamily="34" charset="0"/>
                <a:cs typeface="Arial" panose="020B0604020202020204" pitchFamily="34" charset="0"/>
              </a:rPr>
              <a:t>. </a:t>
            </a: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La libertà permette la pace fra gli uomini. E’ sufficiente la libertà?</a:t>
            </a:r>
          </a:p>
          <a:p>
            <a:pPr marL="609600" indent="-609600" eaLnBrk="1" fontAlgn="auto" hangingPunct="1">
              <a:lnSpc>
                <a:spcPct val="150000"/>
              </a:lnSpc>
              <a:spcAft>
                <a:spcPts val="0"/>
              </a:spcAft>
              <a:buFontTx/>
              <a:buAutoNum type="arabicPeriod"/>
              <a:defRPr/>
            </a:pPr>
            <a:endParaRPr lang="it-IT" altLang="it-IT" sz="1500" b="1" dirty="0">
              <a:latin typeface="Arial" panose="020B0604020202020204" pitchFamily="34" charset="0"/>
              <a:cs typeface="Arial" panose="020B0604020202020204" pitchFamily="34" charset="0"/>
            </a:endParaRP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La </a:t>
            </a:r>
            <a:r>
              <a:rPr lang="it-IT" altLang="it-IT" sz="2400" b="1" dirty="0">
                <a:solidFill>
                  <a:srgbClr val="0070C0"/>
                </a:solidFill>
                <a:latin typeface="Arial" panose="020B0604020202020204" pitchFamily="34" charset="0"/>
                <a:cs typeface="Arial" panose="020B0604020202020204" pitchFamily="34" charset="0"/>
              </a:rPr>
              <a:t>VERITA’  </a:t>
            </a:r>
            <a:r>
              <a:rPr lang="it-IT" altLang="it-IT" sz="2400" b="1" dirty="0">
                <a:latin typeface="Arial" panose="020B0604020202020204" pitchFamily="34" charset="0"/>
                <a:cs typeface="Arial" panose="020B0604020202020204" pitchFamily="34" charset="0"/>
              </a:rPr>
              <a:t>rende le persone libere. </a:t>
            </a: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Le persone oneste sono spesso le più libere?</a:t>
            </a:r>
          </a:p>
          <a:p>
            <a:pPr marL="609600" indent="-609600" eaLnBrk="1" fontAlgn="auto" hangingPunct="1">
              <a:lnSpc>
                <a:spcPct val="150000"/>
              </a:lnSpc>
              <a:spcAft>
                <a:spcPts val="0"/>
              </a:spcAft>
              <a:buFontTx/>
              <a:buAutoNum type="arabicPeriod"/>
              <a:defRPr/>
            </a:pPr>
            <a:endParaRPr lang="it-IT" altLang="it-IT" sz="1400" b="1" dirty="0">
              <a:latin typeface="Arial" panose="020B0604020202020204" pitchFamily="34" charset="0"/>
              <a:cs typeface="Arial" panose="020B0604020202020204" pitchFamily="34" charset="0"/>
            </a:endParaRPr>
          </a:p>
          <a:p>
            <a:pPr marL="609600" indent="-609600" eaLnBrk="1" fontAlgn="auto" hangingPunct="1">
              <a:lnSpc>
                <a:spcPct val="150000"/>
              </a:lnSpc>
              <a:spcAft>
                <a:spcPts val="0"/>
              </a:spcAft>
              <a:buFontTx/>
              <a:buAutoNum type="arabicPeriod"/>
              <a:defRPr/>
            </a:pPr>
            <a:r>
              <a:rPr lang="it-IT" altLang="it-IT" sz="2400" b="1" dirty="0">
                <a:latin typeface="Arial" panose="020B0604020202020204" pitchFamily="34" charset="0"/>
                <a:cs typeface="Arial" panose="020B0604020202020204" pitchFamily="34" charset="0"/>
              </a:rPr>
              <a:t>La </a:t>
            </a:r>
            <a:r>
              <a:rPr lang="it-IT" altLang="it-IT" sz="2400" b="1" dirty="0">
                <a:solidFill>
                  <a:srgbClr val="0070C0"/>
                </a:solidFill>
                <a:latin typeface="Arial" panose="020B0604020202020204" pitchFamily="34" charset="0"/>
                <a:cs typeface="Arial" panose="020B0604020202020204" pitchFamily="34" charset="0"/>
              </a:rPr>
              <a:t>LIBERTA’  </a:t>
            </a:r>
            <a:r>
              <a:rPr lang="it-IT" altLang="it-IT" sz="2400" b="1">
                <a:latin typeface="Arial" panose="020B0604020202020204" pitchFamily="34" charset="0"/>
                <a:cs typeface="Arial" panose="020B0604020202020204" pitchFamily="34" charset="0"/>
              </a:rPr>
              <a:t>può esistere </a:t>
            </a:r>
            <a:r>
              <a:rPr lang="it-IT" altLang="it-IT" sz="2400" b="1" dirty="0">
                <a:latin typeface="Arial" panose="020B0604020202020204" pitchFamily="34" charset="0"/>
                <a:cs typeface="Arial" panose="020B0604020202020204" pitchFamily="34" charset="0"/>
              </a:rPr>
              <a:t>solo quando c’è GIUSTIZIA.</a:t>
            </a:r>
          </a:p>
        </p:txBody>
      </p:sp>
    </p:spTree>
    <p:extLst>
      <p:ext uri="{BB962C8B-B14F-4D97-AF65-F5344CB8AC3E}">
        <p14:creationId xmlns:p14="http://schemas.microsoft.com/office/powerpoint/2010/main" val="2309239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p:cTn id="7" dur="2000" fill="hold"/>
                                        <p:tgtEl>
                                          <p:spTgt spid="49154">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49154">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49154">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9154">
                                            <p:txEl>
                                              <p:pRg st="3" end="3"/>
                                            </p:txEl>
                                          </p:spTgt>
                                        </p:tgtEl>
                                        <p:attrNameLst>
                                          <p:attrName>style.visibility</p:attrName>
                                        </p:attrNameLst>
                                      </p:cBhvr>
                                      <p:to>
                                        <p:strVal val="visible"/>
                                      </p:to>
                                    </p:set>
                                    <p:anim calcmode="lin" valueType="num">
                                      <p:cBhvr>
                                        <p:cTn id="14" dur="2000" fill="hold"/>
                                        <p:tgtEl>
                                          <p:spTgt spid="49154">
                                            <p:txEl>
                                              <p:pRg st="3" end="3"/>
                                            </p:txEl>
                                          </p:spTgt>
                                        </p:tgtEl>
                                        <p:attrNameLst>
                                          <p:attrName>ppt_w</p:attrName>
                                        </p:attrNameLst>
                                      </p:cBhvr>
                                      <p:tavLst>
                                        <p:tav tm="0">
                                          <p:val>
                                            <p:fltVal val="0"/>
                                          </p:val>
                                        </p:tav>
                                        <p:tav tm="100000">
                                          <p:val>
                                            <p:strVal val="#ppt_w"/>
                                          </p:val>
                                        </p:tav>
                                      </p:tavLst>
                                    </p:anim>
                                    <p:anim calcmode="lin" valueType="num">
                                      <p:cBhvr>
                                        <p:cTn id="15" dur="2000" fill="hold"/>
                                        <p:tgtEl>
                                          <p:spTgt spid="49154">
                                            <p:txEl>
                                              <p:pRg st="3" end="3"/>
                                            </p:txEl>
                                          </p:spTgt>
                                        </p:tgtEl>
                                        <p:attrNameLst>
                                          <p:attrName>ppt_h</p:attrName>
                                        </p:attrNameLst>
                                      </p:cBhvr>
                                      <p:tavLst>
                                        <p:tav tm="0">
                                          <p:val>
                                            <p:fltVal val="0"/>
                                          </p:val>
                                        </p:tav>
                                        <p:tav tm="100000">
                                          <p:val>
                                            <p:strVal val="#ppt_h"/>
                                          </p:val>
                                        </p:tav>
                                      </p:tavLst>
                                    </p:anim>
                                    <p:animEffect transition="in" filter="fade">
                                      <p:cBhvr>
                                        <p:cTn id="16" dur="2000"/>
                                        <p:tgtEl>
                                          <p:spTgt spid="4915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9154">
                                            <p:txEl>
                                              <p:pRg st="4" end="4"/>
                                            </p:txEl>
                                          </p:spTgt>
                                        </p:tgtEl>
                                        <p:attrNameLst>
                                          <p:attrName>style.visibility</p:attrName>
                                        </p:attrNameLst>
                                      </p:cBhvr>
                                      <p:to>
                                        <p:strVal val="visible"/>
                                      </p:to>
                                    </p:set>
                                    <p:anim calcmode="lin" valueType="num">
                                      <p:cBhvr>
                                        <p:cTn id="21" dur="2000" fill="hold"/>
                                        <p:tgtEl>
                                          <p:spTgt spid="49154">
                                            <p:txEl>
                                              <p:pRg st="4" end="4"/>
                                            </p:txEl>
                                          </p:spTgt>
                                        </p:tgtEl>
                                        <p:attrNameLst>
                                          <p:attrName>ppt_w</p:attrName>
                                        </p:attrNameLst>
                                      </p:cBhvr>
                                      <p:tavLst>
                                        <p:tav tm="0">
                                          <p:val>
                                            <p:fltVal val="0"/>
                                          </p:val>
                                        </p:tav>
                                        <p:tav tm="100000">
                                          <p:val>
                                            <p:strVal val="#ppt_w"/>
                                          </p:val>
                                        </p:tav>
                                      </p:tavLst>
                                    </p:anim>
                                    <p:anim calcmode="lin" valueType="num">
                                      <p:cBhvr>
                                        <p:cTn id="22" dur="2000" fill="hold"/>
                                        <p:tgtEl>
                                          <p:spTgt spid="49154">
                                            <p:txEl>
                                              <p:pRg st="4" end="4"/>
                                            </p:txEl>
                                          </p:spTgt>
                                        </p:tgtEl>
                                        <p:attrNameLst>
                                          <p:attrName>ppt_h</p:attrName>
                                        </p:attrNameLst>
                                      </p:cBhvr>
                                      <p:tavLst>
                                        <p:tav tm="0">
                                          <p:val>
                                            <p:fltVal val="0"/>
                                          </p:val>
                                        </p:tav>
                                        <p:tav tm="100000">
                                          <p:val>
                                            <p:strVal val="#ppt_h"/>
                                          </p:val>
                                        </p:tav>
                                      </p:tavLst>
                                    </p:anim>
                                    <p:animEffect transition="in" filter="fade">
                                      <p:cBhvr>
                                        <p:cTn id="23" dur="2000"/>
                                        <p:tgtEl>
                                          <p:spTgt spid="4915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9154">
                                            <p:txEl>
                                              <p:pRg st="6" end="6"/>
                                            </p:txEl>
                                          </p:spTgt>
                                        </p:tgtEl>
                                        <p:attrNameLst>
                                          <p:attrName>style.visibility</p:attrName>
                                        </p:attrNameLst>
                                      </p:cBhvr>
                                      <p:to>
                                        <p:strVal val="visible"/>
                                      </p:to>
                                    </p:set>
                                    <p:anim calcmode="lin" valueType="num">
                                      <p:cBhvr>
                                        <p:cTn id="28" dur="2000" fill="hold"/>
                                        <p:tgtEl>
                                          <p:spTgt spid="49154">
                                            <p:txEl>
                                              <p:pRg st="6" end="6"/>
                                            </p:txEl>
                                          </p:spTgt>
                                        </p:tgtEl>
                                        <p:attrNameLst>
                                          <p:attrName>ppt_w</p:attrName>
                                        </p:attrNameLst>
                                      </p:cBhvr>
                                      <p:tavLst>
                                        <p:tav tm="0">
                                          <p:val>
                                            <p:fltVal val="0"/>
                                          </p:val>
                                        </p:tav>
                                        <p:tav tm="100000">
                                          <p:val>
                                            <p:strVal val="#ppt_w"/>
                                          </p:val>
                                        </p:tav>
                                      </p:tavLst>
                                    </p:anim>
                                    <p:anim calcmode="lin" valueType="num">
                                      <p:cBhvr>
                                        <p:cTn id="29" dur="2000" fill="hold"/>
                                        <p:tgtEl>
                                          <p:spTgt spid="49154">
                                            <p:txEl>
                                              <p:pRg st="6" end="6"/>
                                            </p:txEl>
                                          </p:spTgt>
                                        </p:tgtEl>
                                        <p:attrNameLst>
                                          <p:attrName>ppt_h</p:attrName>
                                        </p:attrNameLst>
                                      </p:cBhvr>
                                      <p:tavLst>
                                        <p:tav tm="0">
                                          <p:val>
                                            <p:fltVal val="0"/>
                                          </p:val>
                                        </p:tav>
                                        <p:tav tm="100000">
                                          <p:val>
                                            <p:strVal val="#ppt_h"/>
                                          </p:val>
                                        </p:tav>
                                      </p:tavLst>
                                    </p:anim>
                                    <p:animEffect transition="in" filter="fade">
                                      <p:cBhvr>
                                        <p:cTn id="30" dur="2000"/>
                                        <p:tgtEl>
                                          <p:spTgt spid="4915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9154">
                                            <p:txEl>
                                              <p:pRg st="7" end="7"/>
                                            </p:txEl>
                                          </p:spTgt>
                                        </p:tgtEl>
                                        <p:attrNameLst>
                                          <p:attrName>style.visibility</p:attrName>
                                        </p:attrNameLst>
                                      </p:cBhvr>
                                      <p:to>
                                        <p:strVal val="visible"/>
                                      </p:to>
                                    </p:set>
                                    <p:anim calcmode="lin" valueType="num">
                                      <p:cBhvr>
                                        <p:cTn id="35" dur="2000" fill="hold"/>
                                        <p:tgtEl>
                                          <p:spTgt spid="49154">
                                            <p:txEl>
                                              <p:pRg st="7" end="7"/>
                                            </p:txEl>
                                          </p:spTgt>
                                        </p:tgtEl>
                                        <p:attrNameLst>
                                          <p:attrName>ppt_w</p:attrName>
                                        </p:attrNameLst>
                                      </p:cBhvr>
                                      <p:tavLst>
                                        <p:tav tm="0">
                                          <p:val>
                                            <p:fltVal val="0"/>
                                          </p:val>
                                        </p:tav>
                                        <p:tav tm="100000">
                                          <p:val>
                                            <p:strVal val="#ppt_w"/>
                                          </p:val>
                                        </p:tav>
                                      </p:tavLst>
                                    </p:anim>
                                    <p:anim calcmode="lin" valueType="num">
                                      <p:cBhvr>
                                        <p:cTn id="36" dur="2000" fill="hold"/>
                                        <p:tgtEl>
                                          <p:spTgt spid="49154">
                                            <p:txEl>
                                              <p:pRg st="7" end="7"/>
                                            </p:txEl>
                                          </p:spTgt>
                                        </p:tgtEl>
                                        <p:attrNameLst>
                                          <p:attrName>ppt_h</p:attrName>
                                        </p:attrNameLst>
                                      </p:cBhvr>
                                      <p:tavLst>
                                        <p:tav tm="0">
                                          <p:val>
                                            <p:fltVal val="0"/>
                                          </p:val>
                                        </p:tav>
                                        <p:tav tm="100000">
                                          <p:val>
                                            <p:strVal val="#ppt_h"/>
                                          </p:val>
                                        </p:tav>
                                      </p:tavLst>
                                    </p:anim>
                                    <p:animEffect transition="in" filter="fade">
                                      <p:cBhvr>
                                        <p:cTn id="37" dur="2000"/>
                                        <p:tgtEl>
                                          <p:spTgt spid="4915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49154">
                                            <p:txEl>
                                              <p:pRg st="9" end="9"/>
                                            </p:txEl>
                                          </p:spTgt>
                                        </p:tgtEl>
                                        <p:attrNameLst>
                                          <p:attrName>style.visibility</p:attrName>
                                        </p:attrNameLst>
                                      </p:cBhvr>
                                      <p:to>
                                        <p:strVal val="visible"/>
                                      </p:to>
                                    </p:set>
                                    <p:anim calcmode="lin" valueType="num">
                                      <p:cBhvr>
                                        <p:cTn id="42" dur="2000" fill="hold"/>
                                        <p:tgtEl>
                                          <p:spTgt spid="49154">
                                            <p:txEl>
                                              <p:pRg st="9" end="9"/>
                                            </p:txEl>
                                          </p:spTgt>
                                        </p:tgtEl>
                                        <p:attrNameLst>
                                          <p:attrName>ppt_w</p:attrName>
                                        </p:attrNameLst>
                                      </p:cBhvr>
                                      <p:tavLst>
                                        <p:tav tm="0">
                                          <p:val>
                                            <p:fltVal val="0"/>
                                          </p:val>
                                        </p:tav>
                                        <p:tav tm="100000">
                                          <p:val>
                                            <p:strVal val="#ppt_w"/>
                                          </p:val>
                                        </p:tav>
                                      </p:tavLst>
                                    </p:anim>
                                    <p:anim calcmode="lin" valueType="num">
                                      <p:cBhvr>
                                        <p:cTn id="43" dur="2000" fill="hold"/>
                                        <p:tgtEl>
                                          <p:spTgt spid="49154">
                                            <p:txEl>
                                              <p:pRg st="9" end="9"/>
                                            </p:txEl>
                                          </p:spTgt>
                                        </p:tgtEl>
                                        <p:attrNameLst>
                                          <p:attrName>ppt_h</p:attrName>
                                        </p:attrNameLst>
                                      </p:cBhvr>
                                      <p:tavLst>
                                        <p:tav tm="0">
                                          <p:val>
                                            <p:fltVal val="0"/>
                                          </p:val>
                                        </p:tav>
                                        <p:tav tm="100000">
                                          <p:val>
                                            <p:strVal val="#ppt_h"/>
                                          </p:val>
                                        </p:tav>
                                      </p:tavLst>
                                    </p:anim>
                                    <p:animEffect transition="in" filter="fade">
                                      <p:cBhvr>
                                        <p:cTn id="44" dur="2000"/>
                                        <p:tgtEl>
                                          <p:spTgt spid="491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135188" y="1557338"/>
            <a:ext cx="8229600" cy="1143000"/>
          </a:xfrm>
          <a:solidFill>
            <a:schemeClr val="accent4">
              <a:lumMod val="20000"/>
              <a:lumOff val="80000"/>
            </a:schemeClr>
          </a:solidFill>
          <a:ln>
            <a:solidFill>
              <a:schemeClr val="tx1"/>
            </a:solidFill>
          </a:ln>
        </p:spPr>
        <p:txBody>
          <a:bodyPr rtlCol="0">
            <a:normAutofit/>
          </a:bodyPr>
          <a:lstStyle/>
          <a:p>
            <a:pPr eaLnBrk="1" fontAlgn="auto" hangingPunct="1">
              <a:spcAft>
                <a:spcPts val="0"/>
              </a:spcAft>
              <a:defRPr/>
            </a:pPr>
            <a:r>
              <a:rPr lang="it-IT" altLang="it-IT" b="1" dirty="0">
                <a:latin typeface="Arial" panose="020B0604020202020204" pitchFamily="34" charset="0"/>
                <a:cs typeface="Arial" panose="020B0604020202020204" pitchFamily="34" charset="0"/>
              </a:rPr>
              <a:t>Inseminazione artificiale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981200" y="404664"/>
            <a:ext cx="8229600" cy="490538"/>
          </a:xfrm>
          <a:solidFill>
            <a:schemeClr val="accent4">
              <a:lumMod val="20000"/>
              <a:lumOff val="80000"/>
            </a:schemeClr>
          </a:solidFill>
          <a:ln>
            <a:solidFill>
              <a:schemeClr val="tx1"/>
            </a:solidFill>
          </a:ln>
        </p:spPr>
        <p:txBody>
          <a:bodyPr rtlCol="0">
            <a:normAutofit fontScale="90000"/>
          </a:bodyPr>
          <a:lstStyle/>
          <a:p>
            <a:pPr eaLnBrk="1" fontAlgn="auto" hangingPunct="1">
              <a:spcAft>
                <a:spcPts val="0"/>
              </a:spcAft>
              <a:defRPr/>
            </a:pPr>
            <a:r>
              <a:rPr lang="it-IT" altLang="it-IT" sz="3200" b="1" dirty="0">
                <a:latin typeface="Arial" panose="020B0604020202020204" pitchFamily="34" charset="0"/>
                <a:cs typeface="Arial" panose="020B0604020202020204" pitchFamily="34" charset="0"/>
              </a:rPr>
              <a:t>Inseminazione e fecondazione artificiale</a:t>
            </a:r>
          </a:p>
        </p:txBody>
      </p:sp>
      <p:sp>
        <p:nvSpPr>
          <p:cNvPr id="108547" name="Rectangle 3"/>
          <p:cNvSpPr>
            <a:spLocks noGrp="1" noChangeArrowheads="1"/>
          </p:cNvSpPr>
          <p:nvPr>
            <p:ph idx="1"/>
          </p:nvPr>
        </p:nvSpPr>
        <p:spPr>
          <a:xfrm>
            <a:off x="83332" y="1484784"/>
            <a:ext cx="12025336" cy="5113808"/>
          </a:xfrm>
          <a:solidFill>
            <a:schemeClr val="accent4">
              <a:lumMod val="20000"/>
              <a:lumOff val="80000"/>
            </a:schemeClr>
          </a:solidFill>
          <a:ln>
            <a:solidFill>
              <a:schemeClr val="tx1"/>
            </a:solidFill>
          </a:ln>
        </p:spPr>
        <p:txBody>
          <a:bodyPr rtlCol="0">
            <a:normAutofit fontScale="92500" lnSpcReduction="10000"/>
          </a:bodyPr>
          <a:lstStyle/>
          <a:p>
            <a:pPr marL="0" indent="0" eaLnBrk="1" fontAlgn="auto" hangingPunct="1">
              <a:lnSpc>
                <a:spcPct val="170000"/>
              </a:lnSpc>
              <a:spcAft>
                <a:spcPts val="0"/>
              </a:spcAft>
              <a:buNone/>
              <a:defRPr/>
            </a:pPr>
            <a:r>
              <a:rPr lang="it-IT" altLang="it-IT" sz="1900" b="1" dirty="0">
                <a:latin typeface="Arial" panose="020B0604020202020204" pitchFamily="34" charset="0"/>
                <a:cs typeface="Arial" panose="020B0604020202020204" pitchFamily="34" charset="0"/>
              </a:rPr>
              <a:t>E’ la situazione opposta dell’aborto in cui la coppia umana vuole a tutti i costi un figlio dal «proprio sangue», dal proprio DNA, senza doverlo adottare con il DNA «sangue» di altri.</a:t>
            </a:r>
          </a:p>
          <a:p>
            <a:pPr marL="0" indent="0" eaLnBrk="1" fontAlgn="auto" hangingPunct="1">
              <a:lnSpc>
                <a:spcPct val="170000"/>
              </a:lnSpc>
              <a:spcAft>
                <a:spcPts val="0"/>
              </a:spcAft>
              <a:buNone/>
              <a:defRPr/>
            </a:pPr>
            <a:r>
              <a:rPr lang="it-IT" altLang="it-IT" sz="1900" b="1" dirty="0">
                <a:latin typeface="Arial" panose="020B0604020202020204" pitchFamily="34" charset="0"/>
                <a:cs typeface="Arial" panose="020B0604020202020204" pitchFamily="34" charset="0"/>
              </a:rPr>
              <a:t>Domande di BIOETICA: </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vendere e guadagnare soldi sul seme appartenente al genere umano maschile o femminile?</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vendere e guadagnare soldi sugli embrioni appartenenti al genere umano? </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affittare, a pagamento, l’utero di una donna per far crescere l’embrione per poi lasciarlo ad altri? Di chi è il nascituro? </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Chi ha il diritto di essere i veri genitori del nascituro nato fuori dalla coppia biologica?</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E’ giusto con la clonazione imporre ad un embrione del genere umano le caratteristiche fisiche che vogliono i genitori?</a:t>
            </a:r>
          </a:p>
          <a:p>
            <a:pPr eaLnBrk="1" fontAlgn="auto" hangingPunct="1">
              <a:lnSpc>
                <a:spcPct val="200000"/>
              </a:lnSpc>
              <a:spcAft>
                <a:spcPts val="0"/>
              </a:spcAft>
              <a:buFontTx/>
              <a:buChar char="-"/>
              <a:defRPr/>
            </a:pPr>
            <a:r>
              <a:rPr lang="it-IT" altLang="it-IT" sz="1600" b="1" dirty="0">
                <a:latin typeface="Arial" panose="020B0604020202020204" pitchFamily="34" charset="0"/>
                <a:cs typeface="Arial" panose="020B0604020202020204" pitchFamily="34" charset="0"/>
              </a:rPr>
              <a:t>Sia l’embrione che il nascituro sono di PROPRIETÀ assoluta dei genitori e quindi sono liberi di fargli tutto quello che vogliono?</a:t>
            </a:r>
            <a:endParaRPr lang="it-IT" altLang="it-IT" sz="2600" b="1" dirty="0">
              <a:latin typeface="Arial" panose="020B0604020202020204" pitchFamily="34" charset="0"/>
              <a:cs typeface="Arial" panose="020B0604020202020204" pitchFamily="34" charset="0"/>
            </a:endParaRPr>
          </a:p>
          <a:p>
            <a:pPr marL="0" indent="0" eaLnBrk="1" fontAlgn="auto" hangingPunct="1">
              <a:lnSpc>
                <a:spcPct val="170000"/>
              </a:lnSpc>
              <a:spcAft>
                <a:spcPts val="0"/>
              </a:spcAft>
              <a:buNone/>
              <a:defRPr/>
            </a:pPr>
            <a:endParaRPr lang="it-IT" altLang="it-IT"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wipe(left)">
                                      <p:cBhvr>
                                        <p:cTn id="7" dur="1750"/>
                                        <p:tgtEl>
                                          <p:spTgt spid="1085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8547">
                                            <p:txEl>
                                              <p:pRg st="3" end="3"/>
                                            </p:txEl>
                                          </p:spTgt>
                                        </p:tgtEl>
                                        <p:attrNameLst>
                                          <p:attrName>style.visibility</p:attrName>
                                        </p:attrNameLst>
                                      </p:cBhvr>
                                      <p:to>
                                        <p:strVal val="visible"/>
                                      </p:to>
                                    </p:set>
                                    <p:animEffect transition="in" filter="wipe(left)">
                                      <p:cBhvr>
                                        <p:cTn id="12" dur="2000"/>
                                        <p:tgtEl>
                                          <p:spTgt spid="1085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animEffect transition="in" filter="wipe(left)">
                                      <p:cBhvr>
                                        <p:cTn id="17" dur="2000"/>
                                        <p:tgtEl>
                                          <p:spTgt spid="1085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8547">
                                            <p:txEl>
                                              <p:pRg st="5" end="5"/>
                                            </p:txEl>
                                          </p:spTgt>
                                        </p:tgtEl>
                                        <p:attrNameLst>
                                          <p:attrName>style.visibility</p:attrName>
                                        </p:attrNameLst>
                                      </p:cBhvr>
                                      <p:to>
                                        <p:strVal val="visible"/>
                                      </p:to>
                                    </p:set>
                                    <p:animEffect transition="in" filter="wipe(left)">
                                      <p:cBhvr>
                                        <p:cTn id="22" dur="2000"/>
                                        <p:tgtEl>
                                          <p:spTgt spid="1085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8547">
                                            <p:txEl>
                                              <p:pRg st="6" end="6"/>
                                            </p:txEl>
                                          </p:spTgt>
                                        </p:tgtEl>
                                        <p:attrNameLst>
                                          <p:attrName>style.visibility</p:attrName>
                                        </p:attrNameLst>
                                      </p:cBhvr>
                                      <p:to>
                                        <p:strVal val="visible"/>
                                      </p:to>
                                    </p:set>
                                    <p:animEffect transition="in" filter="wipe(left)">
                                      <p:cBhvr>
                                        <p:cTn id="27" dur="2000"/>
                                        <p:tgtEl>
                                          <p:spTgt spid="1085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8547">
                                            <p:txEl>
                                              <p:pRg st="7" end="7"/>
                                            </p:txEl>
                                          </p:spTgt>
                                        </p:tgtEl>
                                        <p:attrNameLst>
                                          <p:attrName>style.visibility</p:attrName>
                                        </p:attrNameLst>
                                      </p:cBhvr>
                                      <p:to>
                                        <p:strVal val="visible"/>
                                      </p:to>
                                    </p:set>
                                    <p:animEffect transition="in" filter="wipe(left)">
                                      <p:cBhvr>
                                        <p:cTn id="32" dur="2000"/>
                                        <p:tgtEl>
                                          <p:spTgt spid="1085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515120" y="584200"/>
            <a:ext cx="11161761" cy="5689600"/>
          </a:xfrm>
          <a:solidFill>
            <a:schemeClr val="accent4">
              <a:lumMod val="20000"/>
              <a:lumOff val="80000"/>
            </a:schemeClr>
          </a:solidFill>
          <a:ln>
            <a:solidFill>
              <a:schemeClr val="tx1"/>
            </a:solidFill>
          </a:ln>
        </p:spPr>
        <p:txBody>
          <a:bodyPr rtlCol="0">
            <a:normAutofit fontScale="70000" lnSpcReduction="20000"/>
          </a:bodyPr>
          <a:lstStyle/>
          <a:p>
            <a:pPr marL="0" indent="0" eaLnBrk="1" fontAlgn="auto" hangingPunct="1">
              <a:lnSpc>
                <a:spcPct val="170000"/>
              </a:lnSpc>
              <a:spcAft>
                <a:spcPts val="0"/>
              </a:spcAft>
              <a:buNone/>
              <a:defRPr/>
            </a:pPr>
            <a:r>
              <a:rPr lang="it-IT" altLang="it-IT" sz="2600" b="1" dirty="0">
                <a:latin typeface="Arial" panose="020B0604020202020204" pitchFamily="34" charset="0"/>
                <a:cs typeface="Arial" panose="020B0604020202020204" pitchFamily="34" charset="0"/>
              </a:rPr>
              <a:t>Alcuni  termini  da  imparare</a:t>
            </a:r>
            <a:endParaRPr lang="it-IT" altLang="it-IT" sz="2600" b="1" u="sng" dirty="0">
              <a:latin typeface="Arial" panose="020B0604020202020204" pitchFamily="34" charset="0"/>
              <a:cs typeface="Arial" panose="020B0604020202020204" pitchFamily="34" charset="0"/>
            </a:endParaRPr>
          </a:p>
          <a:p>
            <a:pPr eaLnBrk="1" fontAlgn="auto" hangingPunct="1">
              <a:lnSpc>
                <a:spcPct val="170000"/>
              </a:lnSpc>
              <a:spcAft>
                <a:spcPts val="0"/>
              </a:spcAft>
              <a:defRPr/>
            </a:pPr>
            <a:r>
              <a:rPr lang="it-IT" altLang="it-IT" sz="1900" b="1" u="sng" dirty="0">
                <a:latin typeface="Arial" panose="020B0604020202020204" pitchFamily="34" charset="0"/>
                <a:cs typeface="Arial" panose="020B0604020202020204" pitchFamily="34" charset="0"/>
              </a:rPr>
              <a:t>GAMETE</a:t>
            </a:r>
            <a:r>
              <a:rPr lang="it-IT" altLang="it-IT" sz="1900" b="1" dirty="0">
                <a:latin typeface="Arial" panose="020B0604020202020204" pitchFamily="34" charset="0"/>
                <a:cs typeface="Arial" panose="020B0604020202020204" pitchFamily="34" charset="0"/>
              </a:rPr>
              <a:t>: </a:t>
            </a:r>
            <a:r>
              <a:rPr lang="it-IT" altLang="it-IT" sz="1400" dirty="0">
                <a:latin typeface="Arial" panose="020B0604020202020204" pitchFamily="34" charset="0"/>
                <a:cs typeface="Arial" panose="020B0604020202020204" pitchFamily="34" charset="0"/>
              </a:rPr>
              <a:t>cellula germinale maschile o femminile</a:t>
            </a:r>
            <a:endParaRPr lang="it-IT" altLang="it-IT" sz="1400" i="1" u="sng" dirty="0">
              <a:latin typeface="Arial" panose="020B0604020202020204" pitchFamily="34" charset="0"/>
              <a:cs typeface="Arial" panose="020B0604020202020204" pitchFamily="34" charset="0"/>
            </a:endParaRPr>
          </a:p>
          <a:p>
            <a:pPr eaLnBrk="1" fontAlgn="auto" hangingPunct="1">
              <a:lnSpc>
                <a:spcPct val="170000"/>
              </a:lnSpc>
              <a:spcAft>
                <a:spcPts val="0"/>
              </a:spcAft>
              <a:defRPr/>
            </a:pPr>
            <a:r>
              <a:rPr lang="it-IT" altLang="it-IT" sz="1900" b="1" u="sng" dirty="0">
                <a:latin typeface="Arial" panose="020B0604020202020204" pitchFamily="34" charset="0"/>
                <a:cs typeface="Arial" panose="020B0604020202020204" pitchFamily="34" charset="0"/>
              </a:rPr>
              <a:t>Fecondazione: </a:t>
            </a:r>
            <a:r>
              <a:rPr lang="it-IT" altLang="it-IT" sz="1400" dirty="0">
                <a:latin typeface="Arial" panose="020B0604020202020204" pitchFamily="34" charset="0"/>
                <a:cs typeface="Arial" panose="020B0604020202020204" pitchFamily="34" charset="0"/>
              </a:rPr>
              <a:t>fusione delle due cellule, maschile e femminile, dalla quale si forma lo zigote - embrione.</a:t>
            </a:r>
            <a:endParaRPr lang="it-IT" altLang="it-IT" sz="1400" i="1" u="sng" dirty="0">
              <a:latin typeface="Arial" panose="020B0604020202020204" pitchFamily="34" charset="0"/>
              <a:cs typeface="Arial" panose="020B0604020202020204" pitchFamily="34" charset="0"/>
            </a:endParaRPr>
          </a:p>
          <a:p>
            <a:pPr eaLnBrk="1" fontAlgn="auto" hangingPunct="1">
              <a:lnSpc>
                <a:spcPct val="170000"/>
              </a:lnSpc>
              <a:spcAft>
                <a:spcPts val="0"/>
              </a:spcAft>
              <a:defRPr/>
            </a:pPr>
            <a:r>
              <a:rPr lang="it-IT" altLang="it-IT" sz="1900" b="1" u="sng" dirty="0">
                <a:latin typeface="Arial" panose="020B0604020202020204" pitchFamily="34" charset="0"/>
                <a:cs typeface="Arial" panose="020B0604020202020204" pitchFamily="34" charset="0"/>
              </a:rPr>
              <a:t>Zigote o embrione: </a:t>
            </a:r>
            <a:r>
              <a:rPr lang="it-IT" altLang="it-IT" sz="1400" dirty="0">
                <a:latin typeface="Arial" panose="020B0604020202020204" pitchFamily="34" charset="0"/>
                <a:cs typeface="Arial" panose="020B0604020202020204" pitchFamily="34" charset="0"/>
              </a:rPr>
              <a:t>è la prima cellula umana ottenuta dalla fusione dei due gameti; è capace di moltiplicarsi e contiene un DNA nel quale è già prestabilito lo sviluppo di tutto il corpo umano; fino al terzo mese di gravidanza prende anche il nome di embrione.</a:t>
            </a: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1800" b="1"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La procreazione artificiale</a:t>
            </a:r>
            <a:r>
              <a:rPr lang="it-IT" altLang="it-IT" sz="1400" i="1" u="sng" dirty="0">
                <a:latin typeface="Arial" panose="020B0604020202020204" pitchFamily="34" charset="0"/>
                <a:cs typeface="Arial" panose="020B0604020202020204" pitchFamily="34" charset="0"/>
              </a:rPr>
              <a:t>:</a:t>
            </a:r>
            <a:r>
              <a:rPr lang="it-IT" altLang="it-IT" sz="1400" dirty="0">
                <a:latin typeface="Arial" panose="020B0604020202020204" pitchFamily="34" charset="0"/>
                <a:cs typeface="Arial" panose="020B0604020202020204" pitchFamily="34" charset="0"/>
              </a:rPr>
              <a:t>  può essere </a:t>
            </a:r>
            <a:r>
              <a:rPr lang="it-IT" altLang="it-IT" sz="1400" u="sng" dirty="0">
                <a:latin typeface="Arial" panose="020B0604020202020204" pitchFamily="34" charset="0"/>
                <a:cs typeface="Arial" panose="020B0604020202020204" pitchFamily="34" charset="0"/>
              </a:rPr>
              <a:t>omologa</a:t>
            </a:r>
            <a:r>
              <a:rPr lang="it-IT" altLang="it-IT" sz="1400" dirty="0">
                <a:latin typeface="Arial" panose="020B0604020202020204" pitchFamily="34" charset="0"/>
                <a:cs typeface="Arial" panose="020B0604020202020204" pitchFamily="34" charset="0"/>
              </a:rPr>
              <a:t> quando è all'interno della coppia; </a:t>
            </a:r>
            <a:r>
              <a:rPr lang="it-IT" altLang="it-IT" sz="1400" u="sng" dirty="0">
                <a:latin typeface="Arial" panose="020B0604020202020204" pitchFamily="34" charset="0"/>
                <a:cs typeface="Arial" panose="020B0604020202020204" pitchFamily="34" charset="0"/>
              </a:rPr>
              <a:t>eterologa</a:t>
            </a:r>
            <a:r>
              <a:rPr lang="it-IT" altLang="it-IT" sz="1400" dirty="0">
                <a:latin typeface="Arial" panose="020B0604020202020204" pitchFamily="34" charset="0"/>
                <a:cs typeface="Arial" panose="020B0604020202020204" pitchFamily="34" charset="0"/>
              </a:rPr>
              <a:t> quando è fuori dalla coppia.</a:t>
            </a: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Inseminazione artificiale:  </a:t>
            </a:r>
            <a:r>
              <a:rPr lang="it-IT" altLang="it-IT" sz="1400" dirty="0">
                <a:latin typeface="Arial" panose="020B0604020202020204" pitchFamily="34" charset="0"/>
                <a:cs typeface="Arial" panose="020B0604020202020204" pitchFamily="34" charset="0"/>
              </a:rPr>
              <a:t>il seme maschile viene introdotto artificialmente nell'utero della donna. La fecondazione  ossia la formazione dell'embrione avvengono naturalmente nell'utero. </a:t>
            </a:r>
          </a:p>
          <a:p>
            <a:pPr eaLnBrk="1" fontAlgn="auto" hangingPunct="1">
              <a:lnSpc>
                <a:spcPct val="80000"/>
              </a:lnSpc>
              <a:spcAft>
                <a:spcPts val="0"/>
              </a:spcAft>
              <a:buFontTx/>
              <a:buNone/>
              <a:defRPr/>
            </a:pPr>
            <a:endParaRPr lang="it-IT" altLang="it-IT" sz="1400"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400" dirty="0">
                <a:latin typeface="Arial" panose="020B0604020202020204" pitchFamily="34" charset="0"/>
                <a:cs typeface="Arial" panose="020B0604020202020204" pitchFamily="34" charset="0"/>
              </a:rPr>
              <a:t>L’inseminazione può essere:</a:t>
            </a:r>
            <a:endParaRPr lang="it-IT" altLang="it-IT" sz="1400" i="1"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r>
              <a:rPr lang="it-IT" altLang="it-IT" sz="1400" i="1" dirty="0">
                <a:latin typeface="Arial" panose="020B0604020202020204" pitchFamily="34" charset="0"/>
                <a:cs typeface="Arial" panose="020B0604020202020204" pitchFamily="34" charset="0"/>
              </a:rPr>
              <a:t>omologa</a:t>
            </a:r>
            <a:r>
              <a:rPr lang="it-IT" altLang="it-IT" sz="1400" dirty="0">
                <a:latin typeface="Arial" panose="020B0604020202020204" pitchFamily="34" charset="0"/>
                <a:cs typeface="Arial" panose="020B0604020202020204" pitchFamily="34" charset="0"/>
              </a:rPr>
              <a:t> A.I.H.: si introduce nell'utero della </a:t>
            </a:r>
            <a:r>
              <a:rPr lang="it-IT" altLang="it-IT" sz="1400" u="sng" dirty="0">
                <a:latin typeface="Arial" panose="020B0604020202020204" pitchFamily="34" charset="0"/>
                <a:cs typeface="Arial" panose="020B0604020202020204" pitchFamily="34" charset="0"/>
              </a:rPr>
              <a:t>moglie</a:t>
            </a:r>
            <a:r>
              <a:rPr lang="it-IT" altLang="it-IT" sz="1400" dirty="0">
                <a:latin typeface="Arial" panose="020B0604020202020204" pitchFamily="34" charset="0"/>
                <a:cs typeface="Arial" panose="020B0604020202020204" pitchFamily="34" charset="0"/>
              </a:rPr>
              <a:t> il gamete maschile del </a:t>
            </a:r>
            <a:r>
              <a:rPr lang="it-IT" altLang="it-IT" sz="1400" u="sng" dirty="0">
                <a:latin typeface="Arial" panose="020B0604020202020204" pitchFamily="34" charset="0"/>
                <a:cs typeface="Arial" panose="020B0604020202020204" pitchFamily="34" charset="0"/>
              </a:rPr>
              <a:t>marito</a:t>
            </a:r>
            <a:endParaRPr lang="it-IT" altLang="it-IT" sz="1400" i="1" dirty="0">
              <a:latin typeface="Arial" panose="020B0604020202020204" pitchFamily="34" charset="0"/>
              <a:cs typeface="Arial" panose="020B0604020202020204" pitchFamily="34" charset="0"/>
            </a:endParaRPr>
          </a:p>
          <a:p>
            <a:pPr eaLnBrk="1" fontAlgn="auto" hangingPunct="1">
              <a:lnSpc>
                <a:spcPct val="80000"/>
              </a:lnSpc>
              <a:spcAft>
                <a:spcPts val="0"/>
              </a:spcAft>
              <a:defRPr/>
            </a:pPr>
            <a:r>
              <a:rPr lang="it-IT" altLang="it-IT" sz="1400" i="1" dirty="0">
                <a:latin typeface="Arial" panose="020B0604020202020204" pitchFamily="34" charset="0"/>
                <a:cs typeface="Arial" panose="020B0604020202020204" pitchFamily="34" charset="0"/>
              </a:rPr>
              <a:t>eterologa</a:t>
            </a:r>
            <a:r>
              <a:rPr lang="it-IT" altLang="it-IT" sz="1400" dirty="0">
                <a:latin typeface="Arial" panose="020B0604020202020204" pitchFamily="34" charset="0"/>
                <a:cs typeface="Arial" panose="020B0604020202020204" pitchFamily="34" charset="0"/>
              </a:rPr>
              <a:t> A.I.D.: il gamete maschile proviene da un estraneo alla coppia</a:t>
            </a:r>
            <a:endParaRPr lang="it-IT" altLang="it-IT" sz="1400"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endParaRPr lang="it-IT" altLang="it-IT" sz="1800" b="1" i="1" u="sng" dirty="0">
              <a:latin typeface="Arial" panose="020B0604020202020204" pitchFamily="34" charset="0"/>
              <a:cs typeface="Arial" panose="020B0604020202020204" pitchFamily="34" charset="0"/>
            </a:endParaRPr>
          </a:p>
          <a:p>
            <a:pPr eaLnBrk="1" fontAlgn="auto" hangingPunct="1">
              <a:lnSpc>
                <a:spcPct val="80000"/>
              </a:lnSpc>
              <a:spcAft>
                <a:spcPts val="0"/>
              </a:spcAft>
              <a:buFontTx/>
              <a:buNone/>
              <a:defRPr/>
            </a:pPr>
            <a:r>
              <a:rPr lang="it-IT" altLang="it-IT" sz="1800" b="1" i="1" u="sng" dirty="0">
                <a:latin typeface="Arial" panose="020B0604020202020204" pitchFamily="34" charset="0"/>
                <a:cs typeface="Arial" panose="020B0604020202020204" pitchFamily="34" charset="0"/>
              </a:rPr>
              <a:t>Fecondazione artificiale F.I.V.E.T</a:t>
            </a:r>
            <a:r>
              <a:rPr lang="it-IT" altLang="it-IT" sz="1400" i="1" u="sng" dirty="0">
                <a:latin typeface="Arial" panose="020B0604020202020204" pitchFamily="34" charset="0"/>
                <a:cs typeface="Arial" panose="020B0604020202020204" pitchFamily="34" charset="0"/>
              </a:rPr>
              <a:t>.:</a:t>
            </a:r>
            <a:r>
              <a:rPr lang="it-IT" altLang="it-IT" sz="1400" dirty="0">
                <a:latin typeface="Arial" panose="020B0604020202020204" pitchFamily="34" charset="0"/>
                <a:cs typeface="Arial" panose="020B0604020202020204" pitchFamily="34" charset="0"/>
              </a:rPr>
              <a:t> </a:t>
            </a:r>
          </a:p>
          <a:p>
            <a:pPr eaLnBrk="1" fontAlgn="auto" hangingPunct="1">
              <a:lnSpc>
                <a:spcPct val="170000"/>
              </a:lnSpc>
              <a:spcAft>
                <a:spcPts val="0"/>
              </a:spcAft>
              <a:buFontTx/>
              <a:buNone/>
              <a:defRPr/>
            </a:pPr>
            <a:r>
              <a:rPr lang="it-IT" altLang="it-IT" sz="1400" dirty="0">
                <a:latin typeface="Arial" panose="020B0604020202020204" pitchFamily="34" charset="0"/>
                <a:cs typeface="Arial" panose="020B0604020202020204" pitchFamily="34" charset="0"/>
              </a:rPr>
              <a:t>si introduce nell'utero non il seme, ma direttamente l'embrione già selezionato e formato artificialmente in laboratorio. La fusione della cellula maschile con quella femminile avviene fuori dall'utero e precisamente in vitro. Di solito il tempo di preparazione è lungo e complesso e comporta l'eliminazione degli embrioni malformati e in eccesso.</a:t>
            </a:r>
          </a:p>
          <a:p>
            <a:pPr eaLnBrk="1" fontAlgn="auto" hangingPunct="1">
              <a:lnSpc>
                <a:spcPct val="170000"/>
              </a:lnSpc>
              <a:spcAft>
                <a:spcPts val="0"/>
              </a:spcAft>
              <a:buFontTx/>
              <a:buNone/>
              <a:defRPr/>
            </a:pPr>
            <a:r>
              <a:rPr lang="it-IT" altLang="it-IT" sz="1400" dirty="0">
                <a:latin typeface="Arial" panose="020B0604020202020204" pitchFamily="34" charset="0"/>
                <a:cs typeface="Arial" panose="020B0604020202020204" pitchFamily="34" charset="0"/>
              </a:rPr>
              <a:t>In breve, si introduce nell'utero l'embrione già selezionato; in futuro si potrebbero selezionare anche caratteristiche umane predeterminate: per esempio il colore dei capelli, degli occhi, ecc.</a:t>
            </a:r>
          </a:p>
        </p:txBody>
      </p:sp>
    </p:spTree>
    <p:extLst>
      <p:ext uri="{BB962C8B-B14F-4D97-AF65-F5344CB8AC3E}">
        <p14:creationId xmlns:p14="http://schemas.microsoft.com/office/powerpoint/2010/main" val="8021102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1631504" y="166688"/>
            <a:ext cx="8928992" cy="6524625"/>
          </a:xfrm>
          <a:solidFill>
            <a:schemeClr val="accent4">
              <a:lumMod val="20000"/>
              <a:lumOff val="80000"/>
            </a:schemeClr>
          </a:solidFill>
          <a:ln>
            <a:solidFill>
              <a:schemeClr val="tx1"/>
            </a:solidFill>
          </a:ln>
        </p:spPr>
        <p:txBody>
          <a:bodyPr rtlCol="0">
            <a:normAutofit fontScale="85000" lnSpcReduction="20000"/>
          </a:bodyPr>
          <a:lstStyle/>
          <a:p>
            <a:pPr marL="609600" indent="-609600" eaLnBrk="1" fontAlgn="auto" hangingPunct="1">
              <a:lnSpc>
                <a:spcPct val="80000"/>
              </a:lnSpc>
              <a:spcAft>
                <a:spcPts val="0"/>
              </a:spcAft>
              <a:buFont typeface="Arial" panose="020B0604020202020204" pitchFamily="34" charset="0"/>
              <a:buNone/>
              <a:defRPr/>
            </a:pPr>
            <a:r>
              <a:rPr lang="it-IT" altLang="it-IT" sz="1800" b="1" i="1" u="sng" dirty="0">
                <a:latin typeface="Arial" panose="020B0604020202020204" pitchFamily="34" charset="0"/>
                <a:cs typeface="Arial" panose="020B0604020202020204" pitchFamily="34" charset="0"/>
              </a:rPr>
              <a:t>Inseminazione intratubarica dei due gameti</a:t>
            </a:r>
            <a:r>
              <a:rPr lang="it-IT" altLang="it-IT" sz="1800" b="1" u="sng" dirty="0">
                <a:latin typeface="Arial" panose="020B0604020202020204" pitchFamily="34" charset="0"/>
                <a:cs typeface="Arial" panose="020B0604020202020204" pitchFamily="34" charset="0"/>
              </a:rPr>
              <a:t> G.I.F.T.:</a:t>
            </a:r>
            <a:r>
              <a:rPr lang="it-IT" altLang="it-IT" sz="1600" b="1" dirty="0">
                <a:latin typeface="Arial" panose="020B0604020202020204" pitchFamily="34" charset="0"/>
                <a:cs typeface="Arial" panose="020B0604020202020204" pitchFamily="34" charset="0"/>
              </a:rPr>
              <a:t> </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si introduco nell'utero i due gameti separati. La fecondazione avviene non artificialmente,</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ma naturalmente nell'utero. Anche la fecondazione artificiale e la G.I.F.T.: possono</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avvenire fra i due coniugi (omologa) o fuori dalla coppia (eterologa)</a:t>
            </a:r>
          </a:p>
          <a:p>
            <a:pPr marL="609600" indent="-609600" eaLnBrk="1" fontAlgn="auto" hangingPunct="1">
              <a:lnSpc>
                <a:spcPct val="80000"/>
              </a:lnSpc>
              <a:spcAft>
                <a:spcPts val="0"/>
              </a:spcAft>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Il Magistero, riflettendo sulla Rivelazione di Cristo per quanto riguarda i problemi moderni</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della bioetica in campo genetico, considera moralmente </a:t>
            </a:r>
            <a:r>
              <a:rPr lang="it-IT" altLang="it-IT" sz="1600" b="1" u="sng" dirty="0">
                <a:latin typeface="Arial" panose="020B0604020202020204" pitchFamily="34" charset="0"/>
                <a:cs typeface="Arial" panose="020B0604020202020204" pitchFamily="34" charset="0"/>
              </a:rPr>
              <a:t>leciti:</a:t>
            </a:r>
          </a:p>
          <a:p>
            <a:pPr marL="609600" indent="-609600" eaLnBrk="1" fontAlgn="auto" hangingPunct="1">
              <a:lnSpc>
                <a:spcPct val="80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solo la inseminazione artificiale omologa G.I.F.T.;</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intervento medico o terapeutico che è al servizio della vita, del bene integrale</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dell'embrione;</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e ricerche per rimediare alla sterilità.</a:t>
            </a:r>
          </a:p>
          <a:p>
            <a:pPr marL="609600" indent="-609600" eaLnBrk="1" fontAlgn="auto" hangingPunct="1">
              <a:lnSpc>
                <a:spcPct val="80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Vengono considerati moralmente </a:t>
            </a:r>
            <a:r>
              <a:rPr lang="it-IT" altLang="it-IT" sz="1600" b="1" u="sng" dirty="0">
                <a:latin typeface="Arial" panose="020B0604020202020204" pitchFamily="34" charset="0"/>
                <a:cs typeface="Arial" panose="020B0604020202020204" pitchFamily="34" charset="0"/>
              </a:rPr>
              <a:t>illeciti anche per la bioetica</a:t>
            </a:r>
            <a:r>
              <a:rPr lang="it-IT" altLang="it-IT" sz="1600" dirty="0">
                <a:latin typeface="Arial" panose="020B0604020202020204" pitchFamily="34" charset="0"/>
                <a:cs typeface="Arial" panose="020B0604020202020204" pitchFamily="34" charset="0"/>
              </a:rPr>
              <a:t>:</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prassi direttamente abortiva (dichiarato, per la religione, insegnamento cristiano immutabile);</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sperimentazione non terapeutica sugli embrioni;</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distruzione degli embrioni;</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congelamento degli embrioni;</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ogni selezione e predeterminazione del nascituro;</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qualsiasi forma di inseminazione e fecondazione al di fuori dei genitori veri e propri (eterologa);</a:t>
            </a:r>
          </a:p>
          <a:p>
            <a:pPr marL="609600" indent="-609600" eaLnBrk="1" fontAlgn="auto" hangingPunct="1">
              <a:lnSpc>
                <a:spcPct val="80000"/>
              </a:lnSpc>
              <a:spcAft>
                <a:spcPts val="0"/>
              </a:spcAft>
              <a:defRPr/>
            </a:pPr>
            <a:r>
              <a:rPr lang="it-IT" altLang="it-IT" sz="1600" dirty="0">
                <a:latin typeface="Arial" panose="020B0604020202020204" pitchFamily="34" charset="0"/>
                <a:cs typeface="Arial" panose="020B0604020202020204" pitchFamily="34" charset="0"/>
              </a:rPr>
              <a:t>la </a:t>
            </a:r>
            <a:r>
              <a:rPr lang="it-IT" altLang="it-IT" sz="1600" b="1" dirty="0">
                <a:latin typeface="Arial" panose="020B0604020202020204" pitchFamily="34" charset="0"/>
                <a:cs typeface="Arial" panose="020B0604020202020204" pitchFamily="34" charset="0"/>
              </a:rPr>
              <a:t>fecondazione artificiale </a:t>
            </a:r>
            <a:r>
              <a:rPr lang="it-IT" altLang="it-IT" sz="1600" dirty="0">
                <a:latin typeface="Arial" panose="020B0604020202020204" pitchFamily="34" charset="0"/>
                <a:cs typeface="Arial" panose="020B0604020202020204" pitchFamily="34" charset="0"/>
              </a:rPr>
              <a:t>anche se omologa, qualora rivesta i caratteri morali di quella eterologa.</a:t>
            </a:r>
          </a:p>
          <a:p>
            <a:pPr marL="609600" indent="-609600" eaLnBrk="1" fontAlgn="auto" hangingPunct="1">
              <a:lnSpc>
                <a:spcPct val="80000"/>
              </a:lnSpc>
              <a:spcAft>
                <a:spcPts val="0"/>
              </a:spcAft>
              <a:buFont typeface="Arial" panose="020B0604020202020204" pitchFamily="34" charset="0"/>
              <a:buNone/>
              <a:defRPr/>
            </a:pPr>
            <a:endParaRPr lang="it-IT" altLang="it-IT" sz="1600" dirty="0">
              <a:latin typeface="Arial" panose="020B0604020202020204" pitchFamily="34" charset="0"/>
              <a:cs typeface="Arial" panose="020B0604020202020204" pitchFamily="34" charset="0"/>
            </a:endParaRP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il documento si chiude con l'invito a difendere gli embrioni umani e la dignità coniugale.</a:t>
            </a:r>
          </a:p>
          <a:p>
            <a:pPr marL="609600" indent="-609600" eaLnBrk="1" fontAlgn="auto" hangingPunct="1">
              <a:lnSpc>
                <a:spcPct val="80000"/>
              </a:lnSpc>
              <a:spcAft>
                <a:spcPts val="0"/>
              </a:spcAft>
              <a:buFont typeface="Arial" panose="020B0604020202020204" pitchFamily="34" charset="0"/>
              <a:buNone/>
              <a:defRPr/>
            </a:pPr>
            <a:r>
              <a:rPr lang="it-IT" altLang="it-IT" sz="1600" b="1" dirty="0" err="1">
                <a:latin typeface="Arial" panose="020B0604020202020204" pitchFamily="34" charset="0"/>
                <a:cs typeface="Arial" panose="020B0604020202020204" pitchFamily="34" charset="0"/>
              </a:rPr>
              <a:t>Donum</a:t>
            </a:r>
            <a:r>
              <a:rPr lang="it-IT" altLang="it-IT" sz="1600" b="1" dirty="0">
                <a:latin typeface="Arial" panose="020B0604020202020204" pitchFamily="34" charset="0"/>
                <a:cs typeface="Arial" panose="020B0604020202020204" pitchFamily="34" charset="0"/>
              </a:rPr>
              <a:t> Vitae </a:t>
            </a:r>
            <a:r>
              <a:rPr lang="it-IT" altLang="it-IT" sz="1600" dirty="0">
                <a:latin typeface="Arial" panose="020B0604020202020204" pitchFamily="34" charset="0"/>
                <a:cs typeface="Arial" panose="020B0604020202020204" pitchFamily="34" charset="0"/>
              </a:rPr>
              <a:t>è dalla parte dell'embrione, ne rivendica il carattere umano e personalistico</a:t>
            </a:r>
          </a:p>
          <a:p>
            <a:pPr marL="609600" indent="-609600" eaLnBrk="1" fontAlgn="auto" hangingPunct="1">
              <a:lnSpc>
                <a:spcPct val="80000"/>
              </a:lnSpc>
              <a:spcAft>
                <a:spcPts val="0"/>
              </a:spcAft>
              <a:buFont typeface="Arial" panose="020B0604020202020204" pitchFamily="34" charset="0"/>
              <a:buNone/>
              <a:defRPr/>
            </a:pPr>
            <a:r>
              <a:rPr lang="it-IT" altLang="it-IT" sz="1600" dirty="0">
                <a:latin typeface="Arial" panose="020B0604020202020204" pitchFamily="34" charset="0"/>
                <a:cs typeface="Arial" panose="020B0604020202020204" pitchFamily="34" charset="0"/>
              </a:rPr>
              <a:t>a partire dai dati scientifici.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1000"/>
                                        <p:tgtEl>
                                          <p:spTgt spid="109571">
                                            <p:txEl>
                                              <p:pRg st="0" end="0"/>
                                            </p:txEl>
                                          </p:spTgt>
                                        </p:tgtEl>
                                      </p:cBhvr>
                                    </p:animEffect>
                                    <p:anim calcmode="lin" valueType="num">
                                      <p:cBhvr>
                                        <p:cTn id="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95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1000"/>
                                        <p:tgtEl>
                                          <p:spTgt spid="109571">
                                            <p:txEl>
                                              <p:pRg st="1" end="1"/>
                                            </p:txEl>
                                          </p:spTgt>
                                        </p:tgtEl>
                                      </p:cBhvr>
                                    </p:animEffect>
                                    <p:anim calcmode="lin" valueType="num">
                                      <p:cBhvr>
                                        <p:cTn id="13" dur="10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95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fade">
                                      <p:cBhvr>
                                        <p:cTn id="17" dur="1000"/>
                                        <p:tgtEl>
                                          <p:spTgt spid="109571">
                                            <p:txEl>
                                              <p:pRg st="2" end="2"/>
                                            </p:txEl>
                                          </p:spTgt>
                                        </p:tgtEl>
                                      </p:cBhvr>
                                    </p:animEffect>
                                    <p:anim calcmode="lin" valueType="num">
                                      <p:cBhvr>
                                        <p:cTn id="18"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957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fade">
                                      <p:cBhvr>
                                        <p:cTn id="22" dur="1000"/>
                                        <p:tgtEl>
                                          <p:spTgt spid="109571">
                                            <p:txEl>
                                              <p:pRg st="3" end="3"/>
                                            </p:txEl>
                                          </p:spTgt>
                                        </p:tgtEl>
                                      </p:cBhvr>
                                    </p:animEffect>
                                    <p:anim calcmode="lin" valueType="num">
                                      <p:cBhvr>
                                        <p:cTn id="23" dur="10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957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9571">
                                            <p:txEl>
                                              <p:pRg st="5" end="5"/>
                                            </p:txEl>
                                          </p:spTgt>
                                        </p:tgtEl>
                                        <p:attrNameLst>
                                          <p:attrName>style.visibility</p:attrName>
                                        </p:attrNameLst>
                                      </p:cBhvr>
                                      <p:to>
                                        <p:strVal val="visible"/>
                                      </p:to>
                                    </p:set>
                                    <p:animEffect transition="in" filter="fade">
                                      <p:cBhvr>
                                        <p:cTn id="27" dur="1000"/>
                                        <p:tgtEl>
                                          <p:spTgt spid="109571">
                                            <p:txEl>
                                              <p:pRg st="5" end="5"/>
                                            </p:txEl>
                                          </p:spTgt>
                                        </p:tgtEl>
                                      </p:cBhvr>
                                    </p:animEffect>
                                    <p:anim calcmode="lin" valueType="num">
                                      <p:cBhvr>
                                        <p:cTn id="28" dur="1000" fill="hold"/>
                                        <p:tgtEl>
                                          <p:spTgt spid="10957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09571">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9571">
                                            <p:txEl>
                                              <p:pRg st="6" end="6"/>
                                            </p:txEl>
                                          </p:spTgt>
                                        </p:tgtEl>
                                        <p:attrNameLst>
                                          <p:attrName>style.visibility</p:attrName>
                                        </p:attrNameLst>
                                      </p:cBhvr>
                                      <p:to>
                                        <p:strVal val="visible"/>
                                      </p:to>
                                    </p:set>
                                    <p:animEffect transition="in" filter="fade">
                                      <p:cBhvr>
                                        <p:cTn id="32" dur="1000"/>
                                        <p:tgtEl>
                                          <p:spTgt spid="109571">
                                            <p:txEl>
                                              <p:pRg st="6" end="6"/>
                                            </p:txEl>
                                          </p:spTgt>
                                        </p:tgtEl>
                                      </p:cBhvr>
                                    </p:animEffect>
                                    <p:anim calcmode="lin" valueType="num">
                                      <p:cBhvr>
                                        <p:cTn id="33" dur="1000" fill="hold"/>
                                        <p:tgtEl>
                                          <p:spTgt spid="10957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09571">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9571">
                                            <p:txEl>
                                              <p:pRg st="8" end="8"/>
                                            </p:txEl>
                                          </p:spTgt>
                                        </p:tgtEl>
                                        <p:attrNameLst>
                                          <p:attrName>style.visibility</p:attrName>
                                        </p:attrNameLst>
                                      </p:cBhvr>
                                      <p:to>
                                        <p:strVal val="visible"/>
                                      </p:to>
                                    </p:set>
                                    <p:animEffect transition="in" filter="fade">
                                      <p:cBhvr>
                                        <p:cTn id="37" dur="1000"/>
                                        <p:tgtEl>
                                          <p:spTgt spid="109571">
                                            <p:txEl>
                                              <p:pRg st="8" end="8"/>
                                            </p:txEl>
                                          </p:spTgt>
                                        </p:tgtEl>
                                      </p:cBhvr>
                                    </p:animEffect>
                                    <p:anim calcmode="lin" valueType="num">
                                      <p:cBhvr>
                                        <p:cTn id="38" dur="1000" fill="hold"/>
                                        <p:tgtEl>
                                          <p:spTgt spid="109571">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09571">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9571">
                                            <p:txEl>
                                              <p:pRg st="9" end="9"/>
                                            </p:txEl>
                                          </p:spTgt>
                                        </p:tgtEl>
                                        <p:attrNameLst>
                                          <p:attrName>style.visibility</p:attrName>
                                        </p:attrNameLst>
                                      </p:cBhvr>
                                      <p:to>
                                        <p:strVal val="visible"/>
                                      </p:to>
                                    </p:set>
                                    <p:animEffect transition="in" filter="fade">
                                      <p:cBhvr>
                                        <p:cTn id="42" dur="1000"/>
                                        <p:tgtEl>
                                          <p:spTgt spid="109571">
                                            <p:txEl>
                                              <p:pRg st="9" end="9"/>
                                            </p:txEl>
                                          </p:spTgt>
                                        </p:tgtEl>
                                      </p:cBhvr>
                                    </p:animEffect>
                                    <p:anim calcmode="lin" valueType="num">
                                      <p:cBhvr>
                                        <p:cTn id="43" dur="1000" fill="hold"/>
                                        <p:tgtEl>
                                          <p:spTgt spid="109571">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109571">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9571">
                                            <p:txEl>
                                              <p:pRg st="10" end="10"/>
                                            </p:txEl>
                                          </p:spTgt>
                                        </p:tgtEl>
                                        <p:attrNameLst>
                                          <p:attrName>style.visibility</p:attrName>
                                        </p:attrNameLst>
                                      </p:cBhvr>
                                      <p:to>
                                        <p:strVal val="visible"/>
                                      </p:to>
                                    </p:set>
                                    <p:animEffect transition="in" filter="fade">
                                      <p:cBhvr>
                                        <p:cTn id="47" dur="1000"/>
                                        <p:tgtEl>
                                          <p:spTgt spid="109571">
                                            <p:txEl>
                                              <p:pRg st="10" end="10"/>
                                            </p:txEl>
                                          </p:spTgt>
                                        </p:tgtEl>
                                      </p:cBhvr>
                                    </p:animEffect>
                                    <p:anim calcmode="lin" valueType="num">
                                      <p:cBhvr>
                                        <p:cTn id="48" dur="1000" fill="hold"/>
                                        <p:tgtEl>
                                          <p:spTgt spid="109571">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109571">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9571">
                                            <p:txEl>
                                              <p:pRg st="11" end="11"/>
                                            </p:txEl>
                                          </p:spTgt>
                                        </p:tgtEl>
                                        <p:attrNameLst>
                                          <p:attrName>style.visibility</p:attrName>
                                        </p:attrNameLst>
                                      </p:cBhvr>
                                      <p:to>
                                        <p:strVal val="visible"/>
                                      </p:to>
                                    </p:set>
                                    <p:animEffect transition="in" filter="fade">
                                      <p:cBhvr>
                                        <p:cTn id="52" dur="1000"/>
                                        <p:tgtEl>
                                          <p:spTgt spid="109571">
                                            <p:txEl>
                                              <p:pRg st="11" end="11"/>
                                            </p:txEl>
                                          </p:spTgt>
                                        </p:tgtEl>
                                      </p:cBhvr>
                                    </p:animEffect>
                                    <p:anim calcmode="lin" valueType="num">
                                      <p:cBhvr>
                                        <p:cTn id="53" dur="1000" fill="hold"/>
                                        <p:tgtEl>
                                          <p:spTgt spid="109571">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10957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9571">
                                            <p:txEl>
                                              <p:pRg st="13" end="13"/>
                                            </p:txEl>
                                          </p:spTgt>
                                        </p:tgtEl>
                                        <p:attrNameLst>
                                          <p:attrName>style.visibility</p:attrName>
                                        </p:attrNameLst>
                                      </p:cBhvr>
                                      <p:to>
                                        <p:strVal val="visible"/>
                                      </p:to>
                                    </p:set>
                                    <p:animEffect transition="in" filter="fade">
                                      <p:cBhvr>
                                        <p:cTn id="59" dur="1000"/>
                                        <p:tgtEl>
                                          <p:spTgt spid="109571">
                                            <p:txEl>
                                              <p:pRg st="13" end="13"/>
                                            </p:txEl>
                                          </p:spTgt>
                                        </p:tgtEl>
                                      </p:cBhvr>
                                    </p:animEffect>
                                    <p:anim calcmode="lin" valueType="num">
                                      <p:cBhvr>
                                        <p:cTn id="60" dur="1000" fill="hold"/>
                                        <p:tgtEl>
                                          <p:spTgt spid="109571">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109571">
                                            <p:txEl>
                                              <p:pRg st="13" end="1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9571">
                                            <p:txEl>
                                              <p:pRg st="14" end="14"/>
                                            </p:txEl>
                                          </p:spTgt>
                                        </p:tgtEl>
                                        <p:attrNameLst>
                                          <p:attrName>style.visibility</p:attrName>
                                        </p:attrNameLst>
                                      </p:cBhvr>
                                      <p:to>
                                        <p:strVal val="visible"/>
                                      </p:to>
                                    </p:set>
                                    <p:animEffect transition="in" filter="fade">
                                      <p:cBhvr>
                                        <p:cTn id="64" dur="1000"/>
                                        <p:tgtEl>
                                          <p:spTgt spid="109571">
                                            <p:txEl>
                                              <p:pRg st="14" end="14"/>
                                            </p:txEl>
                                          </p:spTgt>
                                        </p:tgtEl>
                                      </p:cBhvr>
                                    </p:animEffect>
                                    <p:anim calcmode="lin" valueType="num">
                                      <p:cBhvr>
                                        <p:cTn id="65" dur="1000" fill="hold"/>
                                        <p:tgtEl>
                                          <p:spTgt spid="109571">
                                            <p:txEl>
                                              <p:pRg st="14" end="14"/>
                                            </p:txEl>
                                          </p:spTgt>
                                        </p:tgtEl>
                                        <p:attrNameLst>
                                          <p:attrName>ppt_x</p:attrName>
                                        </p:attrNameLst>
                                      </p:cBhvr>
                                      <p:tavLst>
                                        <p:tav tm="0">
                                          <p:val>
                                            <p:strVal val="#ppt_x"/>
                                          </p:val>
                                        </p:tav>
                                        <p:tav tm="100000">
                                          <p:val>
                                            <p:strVal val="#ppt_x"/>
                                          </p:val>
                                        </p:tav>
                                      </p:tavLst>
                                    </p:anim>
                                    <p:anim calcmode="lin" valueType="num">
                                      <p:cBhvr>
                                        <p:cTn id="66" dur="1000" fill="hold"/>
                                        <p:tgtEl>
                                          <p:spTgt spid="109571">
                                            <p:txEl>
                                              <p:pRg st="14" end="1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09571">
                                            <p:txEl>
                                              <p:pRg st="15" end="15"/>
                                            </p:txEl>
                                          </p:spTgt>
                                        </p:tgtEl>
                                        <p:attrNameLst>
                                          <p:attrName>style.visibility</p:attrName>
                                        </p:attrNameLst>
                                      </p:cBhvr>
                                      <p:to>
                                        <p:strVal val="visible"/>
                                      </p:to>
                                    </p:set>
                                    <p:animEffect transition="in" filter="fade">
                                      <p:cBhvr>
                                        <p:cTn id="69" dur="1000"/>
                                        <p:tgtEl>
                                          <p:spTgt spid="109571">
                                            <p:txEl>
                                              <p:pRg st="15" end="15"/>
                                            </p:txEl>
                                          </p:spTgt>
                                        </p:tgtEl>
                                      </p:cBhvr>
                                    </p:animEffect>
                                    <p:anim calcmode="lin" valueType="num">
                                      <p:cBhvr>
                                        <p:cTn id="70" dur="1000" fill="hold"/>
                                        <p:tgtEl>
                                          <p:spTgt spid="109571">
                                            <p:txEl>
                                              <p:pRg st="15" end="15"/>
                                            </p:txEl>
                                          </p:spTgt>
                                        </p:tgtEl>
                                        <p:attrNameLst>
                                          <p:attrName>ppt_x</p:attrName>
                                        </p:attrNameLst>
                                      </p:cBhvr>
                                      <p:tavLst>
                                        <p:tav tm="0">
                                          <p:val>
                                            <p:strVal val="#ppt_x"/>
                                          </p:val>
                                        </p:tav>
                                        <p:tav tm="100000">
                                          <p:val>
                                            <p:strVal val="#ppt_x"/>
                                          </p:val>
                                        </p:tav>
                                      </p:tavLst>
                                    </p:anim>
                                    <p:anim calcmode="lin" valueType="num">
                                      <p:cBhvr>
                                        <p:cTn id="71" dur="1000" fill="hold"/>
                                        <p:tgtEl>
                                          <p:spTgt spid="109571">
                                            <p:txEl>
                                              <p:pRg st="15" end="15"/>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09571">
                                            <p:txEl>
                                              <p:pRg st="16" end="16"/>
                                            </p:txEl>
                                          </p:spTgt>
                                        </p:tgtEl>
                                        <p:attrNameLst>
                                          <p:attrName>style.visibility</p:attrName>
                                        </p:attrNameLst>
                                      </p:cBhvr>
                                      <p:to>
                                        <p:strVal val="visible"/>
                                      </p:to>
                                    </p:set>
                                    <p:animEffect transition="in" filter="fade">
                                      <p:cBhvr>
                                        <p:cTn id="74" dur="1000"/>
                                        <p:tgtEl>
                                          <p:spTgt spid="109571">
                                            <p:txEl>
                                              <p:pRg st="16" end="16"/>
                                            </p:txEl>
                                          </p:spTgt>
                                        </p:tgtEl>
                                      </p:cBhvr>
                                    </p:animEffect>
                                    <p:anim calcmode="lin" valueType="num">
                                      <p:cBhvr>
                                        <p:cTn id="75" dur="1000" fill="hold"/>
                                        <p:tgtEl>
                                          <p:spTgt spid="109571">
                                            <p:txEl>
                                              <p:pRg st="16" end="16"/>
                                            </p:txEl>
                                          </p:spTgt>
                                        </p:tgtEl>
                                        <p:attrNameLst>
                                          <p:attrName>ppt_x</p:attrName>
                                        </p:attrNameLst>
                                      </p:cBhvr>
                                      <p:tavLst>
                                        <p:tav tm="0">
                                          <p:val>
                                            <p:strVal val="#ppt_x"/>
                                          </p:val>
                                        </p:tav>
                                        <p:tav tm="100000">
                                          <p:val>
                                            <p:strVal val="#ppt_x"/>
                                          </p:val>
                                        </p:tav>
                                      </p:tavLst>
                                    </p:anim>
                                    <p:anim calcmode="lin" valueType="num">
                                      <p:cBhvr>
                                        <p:cTn id="76" dur="1000" fill="hold"/>
                                        <p:tgtEl>
                                          <p:spTgt spid="109571">
                                            <p:txEl>
                                              <p:pRg st="16" end="16"/>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09571">
                                            <p:txEl>
                                              <p:pRg st="17" end="17"/>
                                            </p:txEl>
                                          </p:spTgt>
                                        </p:tgtEl>
                                        <p:attrNameLst>
                                          <p:attrName>style.visibility</p:attrName>
                                        </p:attrNameLst>
                                      </p:cBhvr>
                                      <p:to>
                                        <p:strVal val="visible"/>
                                      </p:to>
                                    </p:set>
                                    <p:animEffect transition="in" filter="fade">
                                      <p:cBhvr>
                                        <p:cTn id="79" dur="1000"/>
                                        <p:tgtEl>
                                          <p:spTgt spid="109571">
                                            <p:txEl>
                                              <p:pRg st="17" end="17"/>
                                            </p:txEl>
                                          </p:spTgt>
                                        </p:tgtEl>
                                      </p:cBhvr>
                                    </p:animEffect>
                                    <p:anim calcmode="lin" valueType="num">
                                      <p:cBhvr>
                                        <p:cTn id="80" dur="1000" fill="hold"/>
                                        <p:tgtEl>
                                          <p:spTgt spid="109571">
                                            <p:txEl>
                                              <p:pRg st="17" end="17"/>
                                            </p:txEl>
                                          </p:spTgt>
                                        </p:tgtEl>
                                        <p:attrNameLst>
                                          <p:attrName>ppt_x</p:attrName>
                                        </p:attrNameLst>
                                      </p:cBhvr>
                                      <p:tavLst>
                                        <p:tav tm="0">
                                          <p:val>
                                            <p:strVal val="#ppt_x"/>
                                          </p:val>
                                        </p:tav>
                                        <p:tav tm="100000">
                                          <p:val>
                                            <p:strVal val="#ppt_x"/>
                                          </p:val>
                                        </p:tav>
                                      </p:tavLst>
                                    </p:anim>
                                    <p:anim calcmode="lin" valueType="num">
                                      <p:cBhvr>
                                        <p:cTn id="81" dur="1000" fill="hold"/>
                                        <p:tgtEl>
                                          <p:spTgt spid="109571">
                                            <p:txEl>
                                              <p:pRg st="17" end="17"/>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09571">
                                            <p:txEl>
                                              <p:pRg st="18" end="18"/>
                                            </p:txEl>
                                          </p:spTgt>
                                        </p:tgtEl>
                                        <p:attrNameLst>
                                          <p:attrName>style.visibility</p:attrName>
                                        </p:attrNameLst>
                                      </p:cBhvr>
                                      <p:to>
                                        <p:strVal val="visible"/>
                                      </p:to>
                                    </p:set>
                                    <p:animEffect transition="in" filter="fade">
                                      <p:cBhvr>
                                        <p:cTn id="84" dur="1000"/>
                                        <p:tgtEl>
                                          <p:spTgt spid="109571">
                                            <p:txEl>
                                              <p:pRg st="18" end="18"/>
                                            </p:txEl>
                                          </p:spTgt>
                                        </p:tgtEl>
                                      </p:cBhvr>
                                    </p:animEffect>
                                    <p:anim calcmode="lin" valueType="num">
                                      <p:cBhvr>
                                        <p:cTn id="85" dur="1000" fill="hold"/>
                                        <p:tgtEl>
                                          <p:spTgt spid="109571">
                                            <p:txEl>
                                              <p:pRg st="18" end="18"/>
                                            </p:txEl>
                                          </p:spTgt>
                                        </p:tgtEl>
                                        <p:attrNameLst>
                                          <p:attrName>ppt_x</p:attrName>
                                        </p:attrNameLst>
                                      </p:cBhvr>
                                      <p:tavLst>
                                        <p:tav tm="0">
                                          <p:val>
                                            <p:strVal val="#ppt_x"/>
                                          </p:val>
                                        </p:tav>
                                        <p:tav tm="100000">
                                          <p:val>
                                            <p:strVal val="#ppt_x"/>
                                          </p:val>
                                        </p:tav>
                                      </p:tavLst>
                                    </p:anim>
                                    <p:anim calcmode="lin" valueType="num">
                                      <p:cBhvr>
                                        <p:cTn id="86" dur="1000" fill="hold"/>
                                        <p:tgtEl>
                                          <p:spTgt spid="109571">
                                            <p:txEl>
                                              <p:pRg st="18" end="18"/>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09571">
                                            <p:txEl>
                                              <p:pRg st="19" end="19"/>
                                            </p:txEl>
                                          </p:spTgt>
                                        </p:tgtEl>
                                        <p:attrNameLst>
                                          <p:attrName>style.visibility</p:attrName>
                                        </p:attrNameLst>
                                      </p:cBhvr>
                                      <p:to>
                                        <p:strVal val="visible"/>
                                      </p:to>
                                    </p:set>
                                    <p:animEffect transition="in" filter="fade">
                                      <p:cBhvr>
                                        <p:cTn id="89" dur="1000"/>
                                        <p:tgtEl>
                                          <p:spTgt spid="109571">
                                            <p:txEl>
                                              <p:pRg st="19" end="19"/>
                                            </p:txEl>
                                          </p:spTgt>
                                        </p:tgtEl>
                                      </p:cBhvr>
                                    </p:animEffect>
                                    <p:anim calcmode="lin" valueType="num">
                                      <p:cBhvr>
                                        <p:cTn id="90" dur="1000" fill="hold"/>
                                        <p:tgtEl>
                                          <p:spTgt spid="109571">
                                            <p:txEl>
                                              <p:pRg st="19" end="19"/>
                                            </p:txEl>
                                          </p:spTgt>
                                        </p:tgtEl>
                                        <p:attrNameLst>
                                          <p:attrName>ppt_x</p:attrName>
                                        </p:attrNameLst>
                                      </p:cBhvr>
                                      <p:tavLst>
                                        <p:tav tm="0">
                                          <p:val>
                                            <p:strVal val="#ppt_x"/>
                                          </p:val>
                                        </p:tav>
                                        <p:tav tm="100000">
                                          <p:val>
                                            <p:strVal val="#ppt_x"/>
                                          </p:val>
                                        </p:tav>
                                      </p:tavLst>
                                    </p:anim>
                                    <p:anim calcmode="lin" valueType="num">
                                      <p:cBhvr>
                                        <p:cTn id="91" dur="1000" fill="hold"/>
                                        <p:tgtEl>
                                          <p:spTgt spid="109571">
                                            <p:txEl>
                                              <p:pRg st="19" end="19"/>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09571">
                                            <p:txEl>
                                              <p:pRg st="20" end="20"/>
                                            </p:txEl>
                                          </p:spTgt>
                                        </p:tgtEl>
                                        <p:attrNameLst>
                                          <p:attrName>style.visibility</p:attrName>
                                        </p:attrNameLst>
                                      </p:cBhvr>
                                      <p:to>
                                        <p:strVal val="visible"/>
                                      </p:to>
                                    </p:set>
                                    <p:animEffect transition="in" filter="fade">
                                      <p:cBhvr>
                                        <p:cTn id="94" dur="1000"/>
                                        <p:tgtEl>
                                          <p:spTgt spid="109571">
                                            <p:txEl>
                                              <p:pRg st="20" end="20"/>
                                            </p:txEl>
                                          </p:spTgt>
                                        </p:tgtEl>
                                      </p:cBhvr>
                                    </p:animEffect>
                                    <p:anim calcmode="lin" valueType="num">
                                      <p:cBhvr>
                                        <p:cTn id="95" dur="1000" fill="hold"/>
                                        <p:tgtEl>
                                          <p:spTgt spid="109571">
                                            <p:txEl>
                                              <p:pRg st="20" end="20"/>
                                            </p:txEl>
                                          </p:spTgt>
                                        </p:tgtEl>
                                        <p:attrNameLst>
                                          <p:attrName>ppt_x</p:attrName>
                                        </p:attrNameLst>
                                      </p:cBhvr>
                                      <p:tavLst>
                                        <p:tav tm="0">
                                          <p:val>
                                            <p:strVal val="#ppt_x"/>
                                          </p:val>
                                        </p:tav>
                                        <p:tav tm="100000">
                                          <p:val>
                                            <p:strVal val="#ppt_x"/>
                                          </p:val>
                                        </p:tav>
                                      </p:tavLst>
                                    </p:anim>
                                    <p:anim calcmode="lin" valueType="num">
                                      <p:cBhvr>
                                        <p:cTn id="96" dur="1000" fill="hold"/>
                                        <p:tgtEl>
                                          <p:spTgt spid="109571">
                                            <p:txEl>
                                              <p:pRg st="20" end="20"/>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109571">
                                            <p:txEl>
                                              <p:pRg st="22" end="22"/>
                                            </p:txEl>
                                          </p:spTgt>
                                        </p:tgtEl>
                                        <p:attrNameLst>
                                          <p:attrName>style.visibility</p:attrName>
                                        </p:attrNameLst>
                                      </p:cBhvr>
                                      <p:to>
                                        <p:strVal val="visible"/>
                                      </p:to>
                                    </p:set>
                                    <p:animEffect transition="in" filter="fade">
                                      <p:cBhvr>
                                        <p:cTn id="99" dur="1000"/>
                                        <p:tgtEl>
                                          <p:spTgt spid="109571">
                                            <p:txEl>
                                              <p:pRg st="22" end="22"/>
                                            </p:txEl>
                                          </p:spTgt>
                                        </p:tgtEl>
                                      </p:cBhvr>
                                    </p:animEffect>
                                    <p:anim calcmode="lin" valueType="num">
                                      <p:cBhvr>
                                        <p:cTn id="100" dur="1000" fill="hold"/>
                                        <p:tgtEl>
                                          <p:spTgt spid="109571">
                                            <p:txEl>
                                              <p:pRg st="22" end="22"/>
                                            </p:txEl>
                                          </p:spTgt>
                                        </p:tgtEl>
                                        <p:attrNameLst>
                                          <p:attrName>ppt_x</p:attrName>
                                        </p:attrNameLst>
                                      </p:cBhvr>
                                      <p:tavLst>
                                        <p:tav tm="0">
                                          <p:val>
                                            <p:strVal val="#ppt_x"/>
                                          </p:val>
                                        </p:tav>
                                        <p:tav tm="100000">
                                          <p:val>
                                            <p:strVal val="#ppt_x"/>
                                          </p:val>
                                        </p:tav>
                                      </p:tavLst>
                                    </p:anim>
                                    <p:anim calcmode="lin" valueType="num">
                                      <p:cBhvr>
                                        <p:cTn id="101" dur="1000" fill="hold"/>
                                        <p:tgtEl>
                                          <p:spTgt spid="109571">
                                            <p:txEl>
                                              <p:pRg st="22" end="22"/>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09571">
                                            <p:txEl>
                                              <p:pRg st="23" end="23"/>
                                            </p:txEl>
                                          </p:spTgt>
                                        </p:tgtEl>
                                        <p:attrNameLst>
                                          <p:attrName>style.visibility</p:attrName>
                                        </p:attrNameLst>
                                      </p:cBhvr>
                                      <p:to>
                                        <p:strVal val="visible"/>
                                      </p:to>
                                    </p:set>
                                    <p:animEffect transition="in" filter="fade">
                                      <p:cBhvr>
                                        <p:cTn id="104" dur="1000"/>
                                        <p:tgtEl>
                                          <p:spTgt spid="109571">
                                            <p:txEl>
                                              <p:pRg st="23" end="23"/>
                                            </p:txEl>
                                          </p:spTgt>
                                        </p:tgtEl>
                                      </p:cBhvr>
                                    </p:animEffect>
                                    <p:anim calcmode="lin" valueType="num">
                                      <p:cBhvr>
                                        <p:cTn id="105" dur="1000" fill="hold"/>
                                        <p:tgtEl>
                                          <p:spTgt spid="109571">
                                            <p:txEl>
                                              <p:pRg st="23" end="23"/>
                                            </p:txEl>
                                          </p:spTgt>
                                        </p:tgtEl>
                                        <p:attrNameLst>
                                          <p:attrName>ppt_x</p:attrName>
                                        </p:attrNameLst>
                                      </p:cBhvr>
                                      <p:tavLst>
                                        <p:tav tm="0">
                                          <p:val>
                                            <p:strVal val="#ppt_x"/>
                                          </p:val>
                                        </p:tav>
                                        <p:tav tm="100000">
                                          <p:val>
                                            <p:strVal val="#ppt_x"/>
                                          </p:val>
                                        </p:tav>
                                      </p:tavLst>
                                    </p:anim>
                                    <p:anim calcmode="lin" valueType="num">
                                      <p:cBhvr>
                                        <p:cTn id="106" dur="1000" fill="hold"/>
                                        <p:tgtEl>
                                          <p:spTgt spid="109571">
                                            <p:txEl>
                                              <p:pRg st="23" end="23"/>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109571">
                                            <p:txEl>
                                              <p:pRg st="24" end="24"/>
                                            </p:txEl>
                                          </p:spTgt>
                                        </p:tgtEl>
                                        <p:attrNameLst>
                                          <p:attrName>style.visibility</p:attrName>
                                        </p:attrNameLst>
                                      </p:cBhvr>
                                      <p:to>
                                        <p:strVal val="visible"/>
                                      </p:to>
                                    </p:set>
                                    <p:animEffect transition="in" filter="fade">
                                      <p:cBhvr>
                                        <p:cTn id="109" dur="1000"/>
                                        <p:tgtEl>
                                          <p:spTgt spid="109571">
                                            <p:txEl>
                                              <p:pRg st="24" end="24"/>
                                            </p:txEl>
                                          </p:spTgt>
                                        </p:tgtEl>
                                      </p:cBhvr>
                                    </p:animEffect>
                                    <p:anim calcmode="lin" valueType="num">
                                      <p:cBhvr>
                                        <p:cTn id="110" dur="1000" fill="hold"/>
                                        <p:tgtEl>
                                          <p:spTgt spid="109571">
                                            <p:txEl>
                                              <p:pRg st="24" end="24"/>
                                            </p:txEl>
                                          </p:spTgt>
                                        </p:tgtEl>
                                        <p:attrNameLst>
                                          <p:attrName>ppt_x</p:attrName>
                                        </p:attrNameLst>
                                      </p:cBhvr>
                                      <p:tavLst>
                                        <p:tav tm="0">
                                          <p:val>
                                            <p:strVal val="#ppt_x"/>
                                          </p:val>
                                        </p:tav>
                                        <p:tav tm="100000">
                                          <p:val>
                                            <p:strVal val="#ppt_x"/>
                                          </p:val>
                                        </p:tav>
                                      </p:tavLst>
                                    </p:anim>
                                    <p:anim calcmode="lin" valueType="num">
                                      <p:cBhvr>
                                        <p:cTn id="111" dur="1000" fill="hold"/>
                                        <p:tgtEl>
                                          <p:spTgt spid="109571">
                                            <p:txEl>
                                              <p:pRg st="24" end="2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descr="Marmo bianco"/>
          <p:cNvSpPr>
            <a:spLocks noGrp="1" noChangeArrowheads="1"/>
          </p:cNvSpPr>
          <p:nvPr>
            <p:ph type="title"/>
          </p:nvPr>
        </p:nvSpPr>
        <p:spPr>
          <a:xfrm>
            <a:off x="1981200" y="365125"/>
            <a:ext cx="8229600" cy="1325563"/>
          </a:xfrm>
          <a:solidFill>
            <a:schemeClr val="accent4">
              <a:lumMod val="20000"/>
              <a:lumOff val="80000"/>
            </a:schemeClr>
          </a:solidFill>
          <a:ln>
            <a:solidFill>
              <a:schemeClr val="tx1"/>
            </a:solidFill>
          </a:ln>
        </p:spPr>
        <p:txBody>
          <a:bodyPr rtlCol="0">
            <a:normAutofit/>
          </a:bodyPr>
          <a:lstStyle/>
          <a:p>
            <a:pPr algn="ctr" eaLnBrk="1" fontAlgn="auto" hangingPunct="1">
              <a:spcAft>
                <a:spcPts val="0"/>
              </a:spcAft>
              <a:defRPr/>
            </a:pPr>
            <a:r>
              <a:rPr lang="it-IT" altLang="it-IT" b="1" dirty="0">
                <a:latin typeface="Arial" panose="020B0604020202020204" pitchFamily="34" charset="0"/>
                <a:cs typeface="Arial" panose="020B0604020202020204" pitchFamily="34" charset="0"/>
              </a:rPr>
              <a:t>La legittima difesa</a:t>
            </a:r>
          </a:p>
        </p:txBody>
      </p:sp>
      <p:sp>
        <p:nvSpPr>
          <p:cNvPr id="110595" name="Rectangle 3" descr="Marmo bianco"/>
          <p:cNvSpPr>
            <a:spLocks noGrp="1" noChangeArrowheads="1"/>
          </p:cNvSpPr>
          <p:nvPr>
            <p:ph idx="1"/>
          </p:nvPr>
        </p:nvSpPr>
        <p:spPr>
          <a:xfrm>
            <a:off x="658813" y="1855788"/>
            <a:ext cx="10874375" cy="4525962"/>
          </a:xfrm>
          <a:solidFill>
            <a:schemeClr val="accent4">
              <a:lumMod val="20000"/>
              <a:lumOff val="80000"/>
            </a:schemeClr>
          </a:solidFill>
          <a:ln>
            <a:solidFill>
              <a:schemeClr val="tx1"/>
            </a:solidFill>
          </a:ln>
        </p:spPr>
        <p:txBody>
          <a:bodyPr rtlCol="0">
            <a:normAutofit/>
          </a:bodyPr>
          <a:lstStyle/>
          <a:p>
            <a:pPr marL="0" indent="0" eaLnBrk="1" fontAlgn="auto" hangingPunct="1">
              <a:spcAft>
                <a:spcPts val="0"/>
              </a:spcAft>
              <a:buFont typeface="Arial" panose="020B0604020202020204" pitchFamily="34" charset="0"/>
              <a:buNone/>
              <a:defRPr/>
            </a:pPr>
            <a:endParaRPr lang="it-IT" altLang="it-IT" dirty="0"/>
          </a:p>
          <a:p>
            <a:pPr eaLnBrk="1" fontAlgn="auto" hangingPunct="1">
              <a:lnSpc>
                <a:spcPct val="150000"/>
              </a:lnSpc>
              <a:spcAft>
                <a:spcPts val="0"/>
              </a:spcAft>
              <a:defRPr/>
            </a:pPr>
            <a:r>
              <a:rPr lang="it-IT" altLang="it-IT" dirty="0">
                <a:latin typeface="Arial" panose="020B0604020202020204" pitchFamily="34" charset="0"/>
                <a:cs typeface="Arial" panose="020B0604020202020204" pitchFamily="34" charset="0"/>
              </a:rPr>
              <a:t>La legittima difesa viene analizzata dal Magistero della chiesa in una visione più conveniente, fondata sul principio dell'utilità indipendentemente da ogni riferimento al dovere evangelico.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fade">
                                      <p:cBhvr>
                                        <p:cTn id="7" dur="1000"/>
                                        <p:tgtEl>
                                          <p:spTgt spid="110595">
                                            <p:txEl>
                                              <p:pRg st="1" end="1"/>
                                            </p:txEl>
                                          </p:spTgt>
                                        </p:tgtEl>
                                      </p:cBhvr>
                                    </p:animEffect>
                                    <p:anim calcmode="lin" valueType="num">
                                      <p:cBhvr>
                                        <p:cTn id="8" dur="10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05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descr="Papiro"/>
          <p:cNvSpPr>
            <a:spLocks noGrp="1" noChangeArrowheads="1"/>
          </p:cNvSpPr>
          <p:nvPr>
            <p:ph idx="1"/>
          </p:nvPr>
        </p:nvSpPr>
        <p:spPr>
          <a:xfrm>
            <a:off x="1487488" y="333375"/>
            <a:ext cx="9649072" cy="6191250"/>
          </a:xfrm>
          <a:solidFill>
            <a:schemeClr val="accent4">
              <a:lumMod val="20000"/>
              <a:lumOff val="80000"/>
            </a:schemeClr>
          </a:solidFill>
          <a:ln>
            <a:solidFill>
              <a:schemeClr val="tx1"/>
            </a:solidFill>
          </a:ln>
        </p:spPr>
        <p:txBody>
          <a:bodyPr rtlCol="0">
            <a:normAutofit/>
          </a:bodyPr>
          <a:lstStyle/>
          <a:p>
            <a:pPr eaLnBrk="1" fontAlgn="auto" hangingPunct="1">
              <a:lnSpc>
                <a:spcPct val="160000"/>
              </a:lnSpc>
              <a:spcAft>
                <a:spcPts val="0"/>
              </a:spcAft>
              <a:buFontTx/>
              <a:buNone/>
              <a:defRPr/>
            </a:pPr>
            <a:r>
              <a:rPr lang="it-IT" altLang="it-IT" sz="2000" dirty="0">
                <a:latin typeface="Arial" panose="020B0604020202020204" pitchFamily="34" charset="0"/>
                <a:cs typeface="Arial" panose="020B0604020202020204" pitchFamily="34" charset="0"/>
              </a:rPr>
              <a:t>Gesù, davanti alla prospettiva della pena di morte, non si è legittimamente difeso, ma ha taciuto:</a:t>
            </a:r>
          </a:p>
          <a:p>
            <a:pPr eaLnBrk="1" fontAlgn="auto" hangingPunct="1">
              <a:lnSpc>
                <a:spcPct val="80000"/>
              </a:lnSpc>
              <a:spcAft>
                <a:spcPts val="0"/>
              </a:spcAft>
              <a:buFontTx/>
              <a:buNone/>
              <a:defRPr/>
            </a:pPr>
            <a:endParaRPr lang="it-IT" altLang="it-IT" sz="2000" dirty="0"/>
          </a:p>
          <a:p>
            <a:pPr lvl="1" eaLnBrk="1" fontAlgn="auto" hangingPunct="1">
              <a:lnSpc>
                <a:spcPct val="80000"/>
              </a:lnSpc>
              <a:spcAft>
                <a:spcPts val="0"/>
              </a:spcAft>
              <a:buFontTx/>
              <a:buNone/>
              <a:defRPr/>
            </a:pPr>
            <a:r>
              <a:rPr lang="it-IT" altLang="it-IT" sz="1800" dirty="0"/>
              <a:t>“Alzatosi il sommo sacerdote gli disse: </a:t>
            </a:r>
            <a:endParaRPr lang="it-IT" altLang="it-IT" sz="1800" i="1" dirty="0"/>
          </a:p>
          <a:p>
            <a:pPr lvl="1" eaLnBrk="1" fontAlgn="auto" hangingPunct="1">
              <a:lnSpc>
                <a:spcPct val="80000"/>
              </a:lnSpc>
              <a:spcAft>
                <a:spcPts val="0"/>
              </a:spcAft>
              <a:buFontTx/>
              <a:buNone/>
              <a:defRPr/>
            </a:pPr>
            <a:r>
              <a:rPr lang="it-IT" altLang="it-IT" sz="1800" i="1" dirty="0"/>
              <a:t>«Non rispondi nulla? </a:t>
            </a:r>
          </a:p>
          <a:p>
            <a:pPr lvl="1" eaLnBrk="1" fontAlgn="auto" hangingPunct="1">
              <a:lnSpc>
                <a:spcPct val="80000"/>
              </a:lnSpc>
              <a:spcAft>
                <a:spcPts val="0"/>
              </a:spcAft>
              <a:buFontTx/>
              <a:buNone/>
              <a:defRPr/>
            </a:pPr>
            <a:r>
              <a:rPr lang="it-IT" altLang="it-IT" sz="1800" i="1" dirty="0"/>
              <a:t>Che cosa testimoniano costoro contro di te?».</a:t>
            </a:r>
            <a:r>
              <a:rPr lang="it-IT" altLang="it-IT" sz="1800" dirty="0"/>
              <a:t> </a:t>
            </a:r>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b="1" dirty="0"/>
              <a:t>Ma Gesù taceva. </a:t>
            </a:r>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dirty="0"/>
              <a:t>Allora il sommo sacerdote gli disse: </a:t>
            </a:r>
            <a:endParaRPr lang="it-IT" altLang="it-IT" sz="1800" i="1" dirty="0"/>
          </a:p>
          <a:p>
            <a:pPr lvl="1" eaLnBrk="1" fontAlgn="auto" hangingPunct="1">
              <a:lnSpc>
                <a:spcPct val="80000"/>
              </a:lnSpc>
              <a:spcAft>
                <a:spcPts val="0"/>
              </a:spcAft>
              <a:buFontTx/>
              <a:buNone/>
              <a:defRPr/>
            </a:pPr>
            <a:endParaRPr lang="it-IT" altLang="it-IT" sz="1800" i="1" dirty="0"/>
          </a:p>
          <a:p>
            <a:pPr lvl="1" eaLnBrk="1" fontAlgn="auto" hangingPunct="1">
              <a:lnSpc>
                <a:spcPct val="80000"/>
              </a:lnSpc>
              <a:spcAft>
                <a:spcPts val="0"/>
              </a:spcAft>
              <a:buFontTx/>
              <a:buNone/>
              <a:defRPr/>
            </a:pPr>
            <a:r>
              <a:rPr lang="it-IT" altLang="it-IT" sz="1800" i="1" dirty="0"/>
              <a:t>«Ti scongiuro, per il Dio vivente, perché ci dica se tu sei il Cristo, il Figlio di Dio».</a:t>
            </a:r>
          </a:p>
          <a:p>
            <a:pPr lvl="1" eaLnBrk="1" fontAlgn="auto" hangingPunct="1">
              <a:lnSpc>
                <a:spcPct val="80000"/>
              </a:lnSpc>
              <a:spcAft>
                <a:spcPts val="0"/>
              </a:spcAft>
              <a:buFontTx/>
              <a:buNone/>
              <a:defRPr/>
            </a:pPr>
            <a:endParaRPr lang="it-IT" altLang="it-IT" sz="1800" i="1" dirty="0"/>
          </a:p>
          <a:p>
            <a:pPr lvl="1" eaLnBrk="1" fontAlgn="auto" hangingPunct="1">
              <a:lnSpc>
                <a:spcPct val="80000"/>
              </a:lnSpc>
              <a:spcAft>
                <a:spcPts val="0"/>
              </a:spcAft>
              <a:buFontTx/>
              <a:buNone/>
              <a:defRPr/>
            </a:pPr>
            <a:r>
              <a:rPr lang="it-IT" altLang="it-IT" sz="1800" i="1" dirty="0"/>
              <a:t> «Tu l'hai detto, gli rispose Gesù... ».</a:t>
            </a:r>
            <a:endParaRPr lang="it-IT" altLang="it-IT" sz="1800" dirty="0"/>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dirty="0"/>
              <a:t>Allora il sommo sacerdote si stracciò le vesti... (Lc. 26,62 </a:t>
            </a:r>
            <a:r>
              <a:rPr lang="it-IT" altLang="it-IT" sz="1800" dirty="0" err="1"/>
              <a:t>ss</a:t>
            </a:r>
            <a:r>
              <a:rPr lang="it-IT" altLang="it-IT" sz="1800" dirty="0"/>
              <a:t>).</a:t>
            </a:r>
          </a:p>
          <a:p>
            <a:pPr lvl="1" eaLnBrk="1" fontAlgn="auto" hangingPunct="1">
              <a:lnSpc>
                <a:spcPct val="80000"/>
              </a:lnSpc>
              <a:spcAft>
                <a:spcPts val="0"/>
              </a:spcAft>
              <a:buFontTx/>
              <a:buNone/>
              <a:defRPr/>
            </a:pPr>
            <a:endParaRPr lang="it-IT" altLang="it-IT" sz="1800" dirty="0"/>
          </a:p>
          <a:p>
            <a:pPr lvl="1" eaLnBrk="1" fontAlgn="auto" hangingPunct="1">
              <a:lnSpc>
                <a:spcPct val="80000"/>
              </a:lnSpc>
              <a:spcAft>
                <a:spcPts val="0"/>
              </a:spcAft>
              <a:buFontTx/>
              <a:buNone/>
              <a:defRPr/>
            </a:pPr>
            <a:r>
              <a:rPr lang="it-IT" altLang="it-IT" sz="1800" b="1" dirty="0"/>
              <a:t>Sulla croce Gesù ha detto:</a:t>
            </a:r>
            <a:endParaRPr lang="it-IT" altLang="it-IT" sz="1800" b="1" i="1" dirty="0"/>
          </a:p>
          <a:p>
            <a:pPr lvl="1" eaLnBrk="1" fontAlgn="auto" hangingPunct="1">
              <a:lnSpc>
                <a:spcPct val="80000"/>
              </a:lnSpc>
              <a:spcAft>
                <a:spcPts val="0"/>
              </a:spcAft>
              <a:buFontTx/>
              <a:buNone/>
              <a:defRPr/>
            </a:pPr>
            <a:r>
              <a:rPr lang="it-IT" altLang="it-IT" sz="1800" i="1" dirty="0"/>
              <a:t>«Padre, perdonali, perché </a:t>
            </a:r>
            <a:r>
              <a:rPr lang="it-IT" altLang="it-IT" sz="1600" i="1" dirty="0"/>
              <a:t>non sanno quello che fanno»</a:t>
            </a:r>
            <a:r>
              <a:rPr lang="it-IT" altLang="it-IT" sz="1600" dirty="0"/>
              <a:t>. (Lc. 23,34)</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479425" y="404813"/>
            <a:ext cx="11377613" cy="6192837"/>
          </a:xfrm>
          <a:solidFill>
            <a:schemeClr val="accent4">
              <a:lumMod val="20000"/>
              <a:lumOff val="80000"/>
            </a:schemeClr>
          </a:solidFill>
          <a:ln>
            <a:solidFill>
              <a:schemeClr val="tx1"/>
            </a:solidFill>
          </a:ln>
        </p:spPr>
        <p:txBody>
          <a:bodyPr rtlCol="0">
            <a:normAutofit/>
          </a:bodyPr>
          <a:lstStyle/>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Il rivoluzionario carpentiere di Nazareth (Gesù), non ha detto che è un male difendersi legittimamente, ha semplicemente taciuto.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L’uomo terreno non può capire.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La logica di Dio </a:t>
            </a:r>
            <a:r>
              <a:rPr lang="it-IT" altLang="it-IT" sz="2200" b="1" dirty="0">
                <a:latin typeface="Arial" panose="020B0604020202020204" pitchFamily="34" charset="0"/>
                <a:cs typeface="Arial" panose="020B0604020202020204" pitchFamily="34" charset="0"/>
              </a:rPr>
              <a:t>AMORE</a:t>
            </a:r>
            <a:r>
              <a:rPr lang="it-IT" altLang="it-IT" sz="2200" dirty="0">
                <a:latin typeface="Arial" panose="020B0604020202020204" pitchFamily="34" charset="0"/>
                <a:cs typeface="Arial" panose="020B0604020202020204" pitchFamily="34" charset="0"/>
              </a:rPr>
              <a:t> è molto diversa da quella dell’orgoglio umano soprattutto quando riflettiamo sulle famose frasi evangeliche </a:t>
            </a:r>
            <a:r>
              <a:rPr lang="it-IT" altLang="it-IT" sz="2200" i="1" dirty="0">
                <a:latin typeface="Arial" panose="020B0604020202020204" pitchFamily="34" charset="0"/>
                <a:cs typeface="Arial" panose="020B0604020202020204" pitchFamily="34" charset="0"/>
              </a:rPr>
              <a:t>“porgi l’altra guancia...; prega per i nemici...”.</a:t>
            </a:r>
            <a:r>
              <a:rPr lang="it-IT" altLang="it-IT" sz="2200" dirty="0">
                <a:latin typeface="Arial" panose="020B0604020202020204" pitchFamily="34" charset="0"/>
                <a:cs typeface="Arial" panose="020B0604020202020204" pitchFamily="34" charset="0"/>
              </a:rPr>
              <a:t>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Il carpentiere Gesù vive e ragiona con una logica divina e per comprenderla occorre una lenta e difficile lotta contro l’orgoglio e l’egoismo umano.</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La legittima difesa è giusta, ma solo con la logica umana. </a:t>
            </a:r>
          </a:p>
          <a:p>
            <a:pPr eaLnBrk="1" fontAlgn="auto" hangingPunct="1">
              <a:lnSpc>
                <a:spcPct val="150000"/>
              </a:lnSpc>
              <a:spcAft>
                <a:spcPts val="0"/>
              </a:spcAft>
              <a:buFontTx/>
              <a:buNone/>
              <a:defRPr/>
            </a:pPr>
            <a:r>
              <a:rPr lang="it-IT" altLang="it-IT" sz="2200" dirty="0">
                <a:latin typeface="Arial" panose="020B0604020202020204" pitchFamily="34" charset="0"/>
                <a:cs typeface="Arial" panose="020B0604020202020204" pitchFamily="34" charset="0"/>
              </a:rPr>
              <a:t> Il Sacro Concilio Ecumenico </a:t>
            </a:r>
            <a:r>
              <a:rPr lang="it-IT" altLang="it-IT" sz="2200" dirty="0" err="1">
                <a:latin typeface="Arial" panose="020B0604020202020204" pitchFamily="34" charset="0"/>
                <a:cs typeface="Arial" panose="020B0604020202020204" pitchFamily="34" charset="0"/>
              </a:rPr>
              <a:t>Vat</a:t>
            </a:r>
            <a:r>
              <a:rPr lang="it-IT" altLang="it-IT" sz="2200" dirty="0">
                <a:latin typeface="Arial" panose="020B0604020202020204" pitchFamily="34" charset="0"/>
                <a:cs typeface="Arial" panose="020B0604020202020204" pitchFamily="34" charset="0"/>
              </a:rPr>
              <a:t>. II esprime in questo modo il problema della legittima difesa:</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695325" y="260350"/>
            <a:ext cx="10656888" cy="6264275"/>
          </a:xfrm>
          <a:solidFill>
            <a:schemeClr val="accent4">
              <a:lumMod val="20000"/>
              <a:lumOff val="80000"/>
            </a:schemeClr>
          </a:solidFill>
          <a:ln>
            <a:solidFill>
              <a:schemeClr val="tx1"/>
            </a:solidFill>
          </a:ln>
        </p:spPr>
        <p:txBody>
          <a:bodyPr rtlCol="0">
            <a:normAutofit fontScale="85000" lnSpcReduction="20000"/>
          </a:bodyPr>
          <a:lstStyle/>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“La guerra non è purtroppo estirpata dalla umana condizione. E fintantoché esisterà il pericolo della guerra e non ci sarà un'autorità internazionale competente, munita di forze efficaci, una volta esaurite tutte le possibilità di un pacifico accomodamento, </a:t>
            </a:r>
            <a:r>
              <a:rPr lang="it-IT" altLang="it-IT" sz="2000" u="sng" dirty="0">
                <a:latin typeface="Arial" panose="020B0604020202020204" pitchFamily="34" charset="0"/>
                <a:cs typeface="Arial" panose="020B0604020202020204" pitchFamily="34" charset="0"/>
              </a:rPr>
              <a:t>non si potrà negare ai governi il diritto di una legittima difesa</a:t>
            </a:r>
            <a:r>
              <a:rPr lang="it-IT" altLang="it-IT" sz="2000" dirty="0">
                <a:latin typeface="Arial" panose="020B0604020202020204" pitchFamily="34" charset="0"/>
                <a:cs typeface="Arial" panose="020B0604020202020204" pitchFamily="34" charset="0"/>
              </a:rPr>
              <a:t>. </a:t>
            </a:r>
          </a:p>
          <a:p>
            <a:pPr eaLnBrk="1" fontAlgn="auto" hangingPunct="1">
              <a:lnSpc>
                <a:spcPct val="15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I capi di Stato e coloro che condividono la responsabilità della cosa pubblica hanno dunque il </a:t>
            </a:r>
            <a:r>
              <a:rPr lang="it-IT" altLang="it-IT" sz="2000" u="sng" dirty="0">
                <a:latin typeface="Arial" panose="020B0604020202020204" pitchFamily="34" charset="0"/>
                <a:cs typeface="Arial" panose="020B0604020202020204" pitchFamily="34" charset="0"/>
              </a:rPr>
              <a:t>dovere di tutelare la salvezza dei popoli che sono stati loro affidati</a:t>
            </a:r>
            <a:r>
              <a:rPr lang="it-IT" altLang="it-IT" sz="2000" dirty="0">
                <a:latin typeface="Arial" panose="020B0604020202020204" pitchFamily="34" charset="0"/>
                <a:cs typeface="Arial" panose="020B0604020202020204" pitchFamily="34" charset="0"/>
              </a:rPr>
              <a:t>, trattando con grave senso di responsabilità cose di così grande importanza. Ma una cosa è servirsi delle armi per difendere i giusti diritti dei popoli, ed altra cosa voler </a:t>
            </a:r>
            <a:r>
              <a:rPr lang="it-IT" altLang="it-IT" sz="2000" u="sng" dirty="0">
                <a:latin typeface="Arial" panose="020B0604020202020204" pitchFamily="34" charset="0"/>
                <a:cs typeface="Arial" panose="020B0604020202020204" pitchFamily="34" charset="0"/>
              </a:rPr>
              <a:t>imporre il proprio dominio</a:t>
            </a:r>
            <a:r>
              <a:rPr lang="it-IT" altLang="it-IT" sz="2000" dirty="0">
                <a:latin typeface="Arial" panose="020B0604020202020204" pitchFamily="34" charset="0"/>
                <a:cs typeface="Arial" panose="020B0604020202020204" pitchFamily="34" charset="0"/>
              </a:rPr>
              <a:t> su altre nazioni. </a:t>
            </a:r>
          </a:p>
          <a:p>
            <a:pPr eaLnBrk="1" fontAlgn="auto" hangingPunct="1">
              <a:lnSpc>
                <a:spcPct val="150000"/>
              </a:lnSpc>
              <a:spcAft>
                <a:spcPts val="0"/>
              </a:spcAft>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defRPr/>
            </a:pPr>
            <a:r>
              <a:rPr lang="it-IT" altLang="it-IT" sz="2000" dirty="0">
                <a:latin typeface="Arial" panose="020B0604020202020204" pitchFamily="34" charset="0"/>
                <a:cs typeface="Arial" panose="020B0604020202020204" pitchFamily="34" charset="0"/>
              </a:rPr>
              <a:t>La potenza delle armi non rende legittimo ogni suo uso militare o politico. Né per il fatto che una guerra è ormai disgraziatamente scoppiata, </a:t>
            </a:r>
            <a:r>
              <a:rPr lang="it-IT" altLang="it-IT" sz="2000" u="sng" dirty="0">
                <a:latin typeface="Arial" panose="020B0604020202020204" pitchFamily="34" charset="0"/>
                <a:cs typeface="Arial" panose="020B0604020202020204" pitchFamily="34" charset="0"/>
              </a:rPr>
              <a:t>diventa per questo lecita ogni cosa tra le parti in conflitto</a:t>
            </a:r>
            <a:r>
              <a:rPr lang="it-IT" altLang="it-IT" sz="2000" dirty="0">
                <a:latin typeface="Arial" panose="020B0604020202020204" pitchFamily="34" charset="0"/>
                <a:cs typeface="Arial" panose="020B0604020202020204" pitchFamily="34" charset="0"/>
              </a:rPr>
              <a:t>. (...)” (</a:t>
            </a:r>
            <a:r>
              <a:rPr lang="it-IT" altLang="it-IT" sz="2000" i="1" dirty="0">
                <a:latin typeface="Arial" panose="020B0604020202020204" pitchFamily="34" charset="0"/>
                <a:cs typeface="Arial" panose="020B0604020202020204" pitchFamily="34" charset="0"/>
              </a:rPr>
              <a:t>GS cap. 5 n. 79</a:t>
            </a:r>
            <a:r>
              <a:rPr lang="it-IT" altLang="it-IT" sz="2000" dirty="0">
                <a:latin typeface="Arial" panose="020B0604020202020204" pitchFamily="34" charset="0"/>
                <a:cs typeface="Arial" panose="020B0604020202020204" pitchFamily="34" charset="0"/>
              </a:rPr>
              <a:t>).</a:t>
            </a:r>
          </a:p>
          <a:p>
            <a:pPr eaLnBrk="1" fontAlgn="auto" hangingPunct="1">
              <a:lnSpc>
                <a:spcPct val="150000"/>
              </a:lnSpc>
              <a:spcAft>
                <a:spcPts val="0"/>
              </a:spcAft>
              <a:buFontTx/>
              <a:buNone/>
              <a:defRPr/>
            </a:pPr>
            <a:endParaRPr lang="it-IT" altLang="it-IT" sz="20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2000" dirty="0">
                <a:latin typeface="Arial" panose="020B0604020202020204" pitchFamily="34" charset="0"/>
                <a:cs typeface="Arial" panose="020B0604020202020204" pitchFamily="34" charset="0"/>
              </a:rPr>
              <a:t>Il documento </a:t>
            </a:r>
            <a:r>
              <a:rPr lang="it-IT" altLang="it-IT" sz="2000" b="1" i="1" dirty="0" err="1">
                <a:latin typeface="Arial" panose="020B0604020202020204" pitchFamily="34" charset="0"/>
                <a:cs typeface="Arial" panose="020B0604020202020204" pitchFamily="34" charset="0"/>
              </a:rPr>
              <a:t>Gaudium</a:t>
            </a:r>
            <a:r>
              <a:rPr lang="it-IT" altLang="it-IT" sz="2000" b="1" i="1" dirty="0">
                <a:latin typeface="Arial" panose="020B0604020202020204" pitchFamily="34" charset="0"/>
                <a:cs typeface="Arial" panose="020B0604020202020204" pitchFamily="34" charset="0"/>
              </a:rPr>
              <a:t> et </a:t>
            </a:r>
            <a:r>
              <a:rPr lang="it-IT" altLang="it-IT" sz="2000" b="1" i="1" dirty="0" err="1">
                <a:latin typeface="Arial" panose="020B0604020202020204" pitchFamily="34" charset="0"/>
                <a:cs typeface="Arial" panose="020B0604020202020204" pitchFamily="34" charset="0"/>
              </a:rPr>
              <a:t>spes</a:t>
            </a:r>
            <a:r>
              <a:rPr lang="it-IT" altLang="it-IT" sz="2000" dirty="0">
                <a:latin typeface="Arial" panose="020B0604020202020204" pitchFamily="34" charset="0"/>
                <a:cs typeface="Arial" panose="020B0604020202020204" pitchFamily="34" charset="0"/>
              </a:rPr>
              <a:t> (Gioia e speranza), quindi, accetta la legittima difesa dei popoli in guerra anche con mezzi militari violenti e si limita ad esprimere lodi per chi ricorre ad altre metodologie non violente, ma attenzione, senza rifarsi ad indicazioni evangeliche. Il dibattito è aperto.</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Stampati"/>
          <p:cNvSpPr>
            <a:spLocks noGrp="1" noChangeArrowheads="1"/>
          </p:cNvSpPr>
          <p:nvPr>
            <p:ph idx="1"/>
          </p:nvPr>
        </p:nvSpPr>
        <p:spPr>
          <a:xfrm>
            <a:off x="317358" y="333375"/>
            <a:ext cx="11557284" cy="6191250"/>
          </a:xfrm>
          <a:solidFill>
            <a:schemeClr val="accent4">
              <a:lumMod val="20000"/>
              <a:lumOff val="80000"/>
            </a:schemeClr>
          </a:solidFill>
          <a:ln>
            <a:solidFill>
              <a:schemeClr val="tx1"/>
            </a:solidFill>
          </a:ln>
        </p:spPr>
        <p:txBody>
          <a:bodyPr rtlCol="0">
            <a:normAutofit fontScale="85000" lnSpcReduction="20000"/>
          </a:bodyPr>
          <a:lstStyle/>
          <a:p>
            <a:pPr algn="ctr" eaLnBrk="1" fontAlgn="auto" hangingPunct="1">
              <a:spcAft>
                <a:spcPts val="0"/>
              </a:spcAft>
              <a:buFontTx/>
              <a:buNone/>
              <a:defRPr/>
            </a:pPr>
            <a:endParaRPr lang="it-IT" altLang="it-IT" sz="4000" b="1" dirty="0">
              <a:latin typeface="Arial" panose="020B0604020202020204" pitchFamily="34" charset="0"/>
              <a:cs typeface="Arial" panose="020B0604020202020204" pitchFamily="34" charset="0"/>
            </a:endParaRPr>
          </a:p>
          <a:p>
            <a:pPr algn="ctr" eaLnBrk="1" fontAlgn="auto" hangingPunct="1">
              <a:spcAft>
                <a:spcPts val="0"/>
              </a:spcAft>
              <a:buFontTx/>
              <a:buNone/>
              <a:defRPr/>
            </a:pPr>
            <a:r>
              <a:rPr lang="it-IT" altLang="it-IT" sz="4000" b="1" dirty="0">
                <a:latin typeface="Arial" panose="020B0604020202020204" pitchFamily="34" charset="0"/>
                <a:cs typeface="Arial" panose="020B0604020202020204" pitchFamily="34" charset="0"/>
              </a:rPr>
              <a:t>Che cosa è la</a:t>
            </a:r>
            <a:r>
              <a:rPr lang="it-IT" altLang="it-IT" sz="4000" dirty="0">
                <a:latin typeface="Arial" panose="020B0604020202020204" pitchFamily="34" charset="0"/>
                <a:cs typeface="Arial" panose="020B0604020202020204" pitchFamily="34" charset="0"/>
              </a:rPr>
              <a:t> </a:t>
            </a:r>
            <a:r>
              <a:rPr lang="it-IT" altLang="it-IT" sz="4000" b="1" u="sng" dirty="0">
                <a:latin typeface="Arial" panose="020B0604020202020204" pitchFamily="34" charset="0"/>
                <a:cs typeface="Arial" panose="020B0604020202020204" pitchFamily="34" charset="0"/>
              </a:rPr>
              <a:t>deontologia</a:t>
            </a:r>
            <a:r>
              <a:rPr lang="it-IT" altLang="it-IT" sz="4000" dirty="0">
                <a:latin typeface="Arial" panose="020B0604020202020204" pitchFamily="34" charset="0"/>
                <a:cs typeface="Arial" panose="020B0604020202020204" pitchFamily="34" charset="0"/>
              </a:rPr>
              <a:t>?</a:t>
            </a:r>
          </a:p>
          <a:p>
            <a:pPr eaLnBrk="1" fontAlgn="auto" hangingPunct="1">
              <a:spcAft>
                <a:spcPts val="0"/>
              </a:spcAft>
              <a:buFontTx/>
              <a:buNone/>
              <a:defRPr/>
            </a:pPr>
            <a:endParaRPr lang="it-IT" altLang="it-IT" dirty="0">
              <a:latin typeface="Arial" panose="020B0604020202020204" pitchFamily="34" charset="0"/>
              <a:cs typeface="Arial" panose="020B0604020202020204" pitchFamily="34" charset="0"/>
            </a:endParaRP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E’ la morale dei doveri più convenienti del comportamento umano. Il principio può essere così riassunto: </a:t>
            </a:r>
          </a:p>
          <a:p>
            <a:pPr algn="ctr" eaLnBrk="1" fontAlgn="auto" hangingPunct="1">
              <a:lnSpc>
                <a:spcPct val="170000"/>
              </a:lnSpc>
              <a:spcAft>
                <a:spcPts val="0"/>
              </a:spcAft>
              <a:buFontTx/>
              <a:buNone/>
              <a:defRPr/>
            </a:pPr>
            <a:r>
              <a:rPr lang="it-IT" altLang="it-IT" sz="3300" b="1" dirty="0">
                <a:latin typeface="Arial" panose="020B0604020202020204" pitchFamily="34" charset="0"/>
                <a:cs typeface="Arial" panose="020B0604020202020204" pitchFamily="34" charset="0"/>
              </a:rPr>
              <a:t>di fronte al male peggiore è preferibile un male minore, </a:t>
            </a:r>
          </a:p>
          <a:p>
            <a:pPr algn="ctr" eaLnBrk="1" fontAlgn="auto" hangingPunct="1">
              <a:lnSpc>
                <a:spcPct val="170000"/>
              </a:lnSpc>
              <a:spcAft>
                <a:spcPts val="0"/>
              </a:spcAft>
              <a:buFontTx/>
              <a:buNone/>
              <a:defRPr/>
            </a:pPr>
            <a:r>
              <a:rPr lang="it-IT" altLang="it-IT" sz="3300" b="1" dirty="0">
                <a:latin typeface="Arial" panose="020B0604020202020204" pitchFamily="34" charset="0"/>
                <a:cs typeface="Arial" panose="020B0604020202020204" pitchFamily="34" charset="0"/>
              </a:rPr>
              <a:t>pur riconoscendo che anch'esso è un male.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Pertanto non va giustificato, ma riconosciuto come un male minore.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Si potrebbe meglio dire che nelle situazioni difficili (es. in guerra) si deve sempre scegliere il bene maggiore. Quale?</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La Chiesa, attraverso l’enciclica del Papa, afferma che </a:t>
            </a:r>
            <a:r>
              <a:rPr lang="it-IT" altLang="it-IT" sz="2400" b="1" dirty="0">
                <a:latin typeface="Arial" panose="020B0604020202020204" pitchFamily="34" charset="0"/>
                <a:cs typeface="Arial" panose="020B0604020202020204" pitchFamily="34" charset="0"/>
              </a:rPr>
              <a:t>per esistere la pace occorre la giustizia</a:t>
            </a:r>
            <a:r>
              <a:rPr lang="it-IT" altLang="it-IT" sz="2000" dirty="0">
                <a:latin typeface="Arial" panose="020B0604020202020204" pitchFamily="34" charset="0"/>
                <a:cs typeface="Arial" panose="020B0604020202020204" pitchFamily="34" charset="0"/>
              </a:rPr>
              <a:t>. Quale?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In certe situazioni, come ad esempio in guerra, sembra che per difendersi non esista altra soluzione che uccidere. </a:t>
            </a:r>
          </a:p>
          <a:p>
            <a:pPr eaLnBrk="1" fontAlgn="auto" hangingPunct="1">
              <a:lnSpc>
                <a:spcPct val="170000"/>
              </a:lnSpc>
              <a:spcAft>
                <a:spcPts val="0"/>
              </a:spcAft>
              <a:buFontTx/>
              <a:buNone/>
              <a:defRPr/>
            </a:pPr>
            <a:r>
              <a:rPr lang="it-IT" altLang="it-IT" sz="2000" dirty="0">
                <a:latin typeface="Arial" panose="020B0604020202020204" pitchFamily="34" charset="0"/>
                <a:cs typeface="Arial" panose="020B0604020202020204" pitchFamily="34" charset="0"/>
              </a:rPr>
              <a:t>E’ proprio vero? Il dibattito è aperto.</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Stampati"/>
          <p:cNvSpPr>
            <a:spLocks noGrp="1" noChangeArrowheads="1"/>
          </p:cNvSpPr>
          <p:nvPr>
            <p:ph idx="1"/>
          </p:nvPr>
        </p:nvSpPr>
        <p:spPr>
          <a:xfrm>
            <a:off x="479425" y="333375"/>
            <a:ext cx="10945813" cy="6191250"/>
          </a:xfrm>
          <a:solidFill>
            <a:schemeClr val="accent4">
              <a:lumMod val="20000"/>
              <a:lumOff val="80000"/>
            </a:schemeClr>
          </a:solidFill>
          <a:ln>
            <a:solidFill>
              <a:schemeClr val="tx1"/>
            </a:solidFill>
          </a:ln>
        </p:spPr>
        <p:txBody>
          <a:bodyPr rtlCol="0">
            <a:normAutofit fontScale="85000" lnSpcReduction="10000"/>
          </a:bodyPr>
          <a:lstStyle/>
          <a:p>
            <a:pPr eaLnBrk="1" fontAlgn="auto" hangingPunct="1">
              <a:lnSpc>
                <a:spcPct val="150000"/>
              </a:lnSpc>
              <a:spcAft>
                <a:spcPts val="0"/>
              </a:spcAft>
              <a:buFontTx/>
              <a:buNone/>
              <a:defRPr/>
            </a:pPr>
            <a:r>
              <a:rPr lang="it-IT" altLang="it-IT" sz="3600" b="1" dirty="0">
                <a:latin typeface="Arial" panose="020B0604020202020204" pitchFamily="34" charset="0"/>
                <a:cs typeface="Arial" panose="020B0604020202020204" pitchFamily="34" charset="0"/>
              </a:rPr>
              <a:t>Il problema dell'eutanasia</a:t>
            </a:r>
            <a:endParaRPr lang="it-IT" altLang="it-IT" sz="36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endParaRPr lang="it-IT" altLang="it-IT" sz="2400" dirty="0">
              <a:latin typeface="Arial" panose="020B0604020202020204" pitchFamily="34" charset="0"/>
              <a:cs typeface="Arial" panose="020B0604020202020204" pitchFamily="34" charset="0"/>
            </a:endParaRP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Il problema potrebbe essere aperto con la seguente domanda: è giusto che un ammalato debba subire un accanimento terapeutico per prolungare la sua vita piena di sofferenza di qualche settimana? </a:t>
            </a: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La decisione di interrompere la terapia è un omicidio o il diritto di una morte in pace? E’ giusto che il paziente sia consapevole di trovarsi nella fase terminale della sua vita? Quando non si ha il coraggio di comunicare al paziente che si trova nella fase terminale della sua vita, che fare? La decisione di far soffrire ulteriormente il paziente terminale mediante l’accanimento terapeutico spetta al medico, o ai familiari? Che fare? </a:t>
            </a:r>
          </a:p>
          <a:p>
            <a:pPr eaLnBrk="1" fontAlgn="auto" hangingPunct="1">
              <a:lnSpc>
                <a:spcPct val="150000"/>
              </a:lnSpc>
              <a:spcAft>
                <a:spcPts val="0"/>
              </a:spcAft>
              <a:buFontTx/>
              <a:buNone/>
              <a:defRPr/>
            </a:pPr>
            <a:r>
              <a:rPr lang="it-IT" altLang="it-IT" sz="2400" dirty="0">
                <a:latin typeface="Arial" panose="020B0604020202020204" pitchFamily="34" charset="0"/>
                <a:cs typeface="Arial" panose="020B0604020202020204" pitchFamily="34" charset="0"/>
              </a:rPr>
              <a:t>Il problema è molto serio e spesso drammatico quando coinvolge una persona alla quale siamo legati particolarmente.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3028</TotalTime>
  <Words>7895</Words>
  <Application>Microsoft Office PowerPoint</Application>
  <PresentationFormat>Widescreen</PresentationFormat>
  <Paragraphs>819</Paragraphs>
  <Slides>104</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104</vt:i4>
      </vt:variant>
    </vt:vector>
  </HeadingPairs>
  <TitlesOfParts>
    <vt:vector size="108" baseType="lpstr">
      <vt:lpstr>Arial</vt:lpstr>
      <vt:lpstr>Calibri</vt:lpstr>
      <vt:lpstr>Calibri Light</vt:lpstr>
      <vt:lpstr>Struttura predefinita</vt:lpstr>
      <vt:lpstr> 4 Superiore  prima parte   Primo quadrimestre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È il sentimento di colpa a generare  il senso della GIUSTIZIA sociale:  ossia quello che ci fa decidere  ciò che è buono o cattivo. </vt:lpstr>
      <vt:lpstr> Le quattro forme di evoluzione  della Giustizia sociale </vt:lpstr>
      <vt:lpstr>1)  - La legge della GIUNGLA</vt:lpstr>
      <vt:lpstr>Presentazione standard di PowerPoint</vt:lpstr>
      <vt:lpstr>2)  - Legge del Taglione o della VENDETTA</vt:lpstr>
      <vt:lpstr>Presentazione standard di PowerPoint</vt:lpstr>
      <vt:lpstr>Presentazione standard di PowerPoint</vt:lpstr>
      <vt:lpstr>Presentazione standard di PowerPoint</vt:lpstr>
      <vt:lpstr>Presentazione standard di PowerPoint</vt:lpstr>
      <vt:lpstr>3)  - La legge di Gesù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4)  - La Legge della DEMOCRAZIA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“Donum Vitae”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Legge 194 sull’interruzione di gravidanza in Italia link utili: Ministero della salute: https://www.trovanorme.salute.gov.it/norme/dettaglioAtto?id=22302  - - - - - - - - - - - - - -  http://www.salute.gov.it/portale/donna/dettaglioContenutiDonna.jsp?lingua=italiano&amp;id=4476&amp;area=Salute+donna&amp;menu=societa  da wikipedia   https://it.wikipedia.org/wiki/Legislazioni_sull%27aborto </vt:lpstr>
      <vt:lpstr>Inseminazione artificiale</vt:lpstr>
      <vt:lpstr>Inseminazione e fecondazione artificiale</vt:lpstr>
      <vt:lpstr>Presentazione standard di PowerPoint</vt:lpstr>
      <vt:lpstr>Presentazione standard di PowerPoint</vt:lpstr>
      <vt:lpstr>La legittima difesa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PENA di Morte?</vt:lpstr>
      <vt:lpstr>Il Capro espiatorio</vt:lpstr>
      <vt:lpstr>Il Capro espiatorio</vt:lpstr>
      <vt:lpstr>Il Capro espiatorio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Superiore</dc:title>
  <dc:creator>io</dc:creator>
  <cp:lastModifiedBy>PC Claudio</cp:lastModifiedBy>
  <cp:revision>221</cp:revision>
  <dcterms:created xsi:type="dcterms:W3CDTF">2009-10-05T15:50:53Z</dcterms:created>
  <dcterms:modified xsi:type="dcterms:W3CDTF">2021-12-15T20:53:54Z</dcterms:modified>
</cp:coreProperties>
</file>